
<file path=[Content_Types].xml><?xml version="1.0" encoding="utf-8"?>
<Types xmlns="http://schemas.openxmlformats.org/package/2006/content-types">
  <Default Extension="gif" ContentType="image/gif"/>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16"/>
  </p:notesMasterIdLst>
  <p:handoutMasterIdLst>
    <p:handoutMasterId r:id="rId17"/>
  </p:handoutMasterIdLst>
  <p:sldIdLst>
    <p:sldId id="259" r:id="rId5"/>
    <p:sldId id="260" r:id="rId6"/>
    <p:sldId id="264" r:id="rId7"/>
    <p:sldId id="265" r:id="rId8"/>
    <p:sldId id="266" r:id="rId9"/>
    <p:sldId id="267" r:id="rId10"/>
    <p:sldId id="268" r:id="rId11"/>
    <p:sldId id="269" r:id="rId12"/>
    <p:sldId id="270" r:id="rId13"/>
    <p:sldId id="271" r:id="rId14"/>
    <p:sldId id="272" r:id="rId1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howGuides="1">
      <p:cViewPr varScale="1">
        <p:scale>
          <a:sx n="114" d="100"/>
          <a:sy n="114" d="100"/>
        </p:scale>
        <p:origin x="414" y="102"/>
      </p:cViewPr>
      <p:guideLst>
        <p:guide orient="horz" pos="2160"/>
        <p:guide orient="horz" pos="1008"/>
        <p:guide orient="horz" pos="3888"/>
        <p:guide orient="horz" pos="321"/>
        <p:guide pos="3839"/>
        <p:guide pos="1007"/>
        <p:guide pos="7173"/>
      </p:guideLst>
    </p:cSldViewPr>
  </p:slideViewPr>
  <p:notesTextViewPr>
    <p:cViewPr>
      <p:scale>
        <a:sx n="3" d="2"/>
        <a:sy n="3" d="2"/>
      </p:scale>
      <p:origin x="0" y="0"/>
    </p:cViewPr>
  </p:notesTextViewPr>
  <p:notesViewPr>
    <p:cSldViewPr showGuides="1">
      <p:cViewPr varScale="1">
        <p:scale>
          <a:sx n="76" d="100"/>
          <a:sy n="76" d="100"/>
        </p:scale>
        <p:origin x="326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3/4/2020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3/4/2020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1221E5-7225-48EB-A4EE-420E7BFCF705}" type="slidenum">
              <a:rPr lang="en-US" smtClean="0"/>
              <a:pPr/>
              <a:t>1</a:t>
            </a:fld>
            <a:endParaRPr lang="en-US"/>
          </a:p>
        </p:txBody>
      </p:sp>
    </p:spTree>
    <p:extLst>
      <p:ext uri="{BB962C8B-B14F-4D97-AF65-F5344CB8AC3E}">
        <p14:creationId xmlns:p14="http://schemas.microsoft.com/office/powerpoint/2010/main" val="27480741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28669" y="1600200"/>
            <a:ext cx="8329031" cy="2680127"/>
          </a:xfrm>
          <a:noFill/>
          <a:effectLst>
            <a:softEdge rad="31750"/>
          </a:effectLst>
        </p:spPr>
        <p:txBody>
          <a:bodyPr anchor="b">
            <a:noAutofit/>
          </a:bodyPr>
          <a:lstStyle>
            <a:lvl1pPr>
              <a:defRPr sz="5400">
                <a:solidFill>
                  <a:schemeClr val="bg1"/>
                </a:solidFill>
              </a:defRPr>
            </a:lvl1pPr>
          </a:lstStyle>
          <a:p>
            <a:r>
              <a:rPr lang="en-US"/>
              <a:t>Click to edit Master title style</a:t>
            </a:r>
            <a:endParaRPr dirty="0"/>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699025" y="6356351"/>
            <a:ext cx="1218883" cy="365125"/>
          </a:xfrm>
        </p:spPr>
        <p:txBody>
          <a:bodyPr/>
          <a:lstStyle>
            <a:lvl1pPr>
              <a:defRPr>
                <a:solidFill>
                  <a:schemeClr val="bg1"/>
                </a:solidFill>
              </a:defRPr>
            </a:lvl1pPr>
          </a:lstStyle>
          <a:p>
            <a:fld id="{A0253C03-C60F-4FF5-BBBF-078D44B72E7D}" type="datetime1">
              <a:rPr lang="en-US" smtClean="0"/>
              <a:t>3/4/2020</a:t>
            </a:fld>
            <a:endParaRPr lang="en-US" dirty="0"/>
          </a:p>
        </p:txBody>
      </p:sp>
      <p:sp>
        <p:nvSpPr>
          <p:cNvPr id="5" name="Footer Placeholder 4"/>
          <p:cNvSpPr>
            <a:spLocks noGrp="1"/>
          </p:cNvSpPr>
          <p:nvPr>
            <p:ph type="ftr" sz="quarter" idx="11"/>
          </p:nvPr>
        </p:nvSpPr>
        <p:spPr>
          <a:xfrm>
            <a:off x="6114708" y="6356351"/>
            <a:ext cx="3974065" cy="365125"/>
          </a:xfrm>
        </p:spPr>
        <p:txBody>
          <a:bodyPr/>
          <a:lstStyle>
            <a:lvl1pPr>
              <a:defRPr>
                <a:solidFill>
                  <a:schemeClr val="bg1"/>
                </a:solidFill>
              </a:defRPr>
            </a:lvl1pPr>
          </a:lstStyle>
          <a:p>
            <a:r>
              <a:rPr lang="en-US"/>
              <a:t>Add a footer</a:t>
            </a:r>
          </a:p>
        </p:txBody>
      </p:sp>
      <p:sp>
        <p:nvSpPr>
          <p:cNvPr id="6" name="Slide Number Placeholder 5"/>
          <p:cNvSpPr>
            <a:spLocks noGrp="1"/>
          </p:cNvSpPr>
          <p:nvPr>
            <p:ph type="sldNum" sz="quarter" idx="12"/>
          </p:nvPr>
        </p:nvSpPr>
        <p:spPr>
          <a:xfrm>
            <a:off x="10285571" y="6356351"/>
            <a:ext cx="609441" cy="365125"/>
          </a:xfrm>
        </p:spPr>
        <p:txBody>
          <a:bodyPr/>
          <a:lstStyle>
            <a:lvl1pPr>
              <a:defRPr>
                <a:solidFill>
                  <a:schemeClr val="bg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1490988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DA056D9D-9483-42E7-8CD7-15EDE1A4DDC4}" type="datetime1">
              <a:rPr lang="en-US" smtClean="0"/>
              <a:t>3/4/2020</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666161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9FD5F10-92B8-46C7-A107-1CF6EB1C2F18}" type="datetime1">
              <a:rPr lang="en-US" smtClean="0"/>
              <a:t>3/4/2020</a:t>
            </a:fld>
            <a:endParaRPr lang="en-US"/>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917294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4C940BF0-453F-47A9-9012-5AED3B22E7A1}" type="datetime1">
              <a:rPr lang="en-US" smtClean="0"/>
              <a:t>3/4/2020</a:t>
            </a:fld>
            <a:endParaRPr lang="en-US" dirty="0"/>
          </a:p>
        </p:txBody>
      </p:sp>
      <p:sp>
        <p:nvSpPr>
          <p:cNvPr id="5" name="Footer Placeholder 4"/>
          <p:cNvSpPr>
            <a:spLocks noGrp="1"/>
          </p:cNvSpPr>
          <p:nvPr>
            <p:ph type="ftr" sz="quarter" idx="11"/>
          </p:nvPr>
        </p:nvSpPr>
        <p:spPr/>
        <p:txBody>
          <a:bodyPr/>
          <a:lstStyle/>
          <a:p>
            <a:r>
              <a:rPr lang="en-US"/>
              <a:t>Add a footer</a:t>
            </a:r>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3135529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en-US"/>
              <a:t>Click to edit Master title style</a:t>
            </a:r>
            <a:endParaRPr dirty="0"/>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1F6906E3-B742-4986-90B6-990F07048832}" type="datetime1">
              <a:rPr lang="en-US" smtClean="0"/>
              <a:t>3/4/2020</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a:t>Add a footer</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774911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A31A372C-B131-4034-B61F-BCF761990A4F}" type="datetime1">
              <a:rPr lang="en-US" smtClean="0"/>
              <a:t>3/4/2020</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3783401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93436" y="177800"/>
            <a:ext cx="9782801" cy="1239837"/>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609524" y="1499616"/>
            <a:ext cx="4818888" cy="938784"/>
          </a:xfrm>
        </p:spPr>
        <p:txBody>
          <a:bodyPr anchor="b">
            <a:noAutofit/>
          </a:bodyPr>
          <a:lstStyle>
            <a:lvl1pPr marL="0" indent="0">
              <a:spcBef>
                <a:spcPts val="0"/>
              </a:spcBef>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9524"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91E70B50-D705-4567-8892-606DA8DDC082}" type="datetime1">
              <a:rPr lang="en-US" smtClean="0"/>
              <a:t>3/4/2020</a:t>
            </a:fld>
            <a:endParaRPr lang="en-US"/>
          </a:p>
        </p:txBody>
      </p:sp>
      <p:sp>
        <p:nvSpPr>
          <p:cNvPr id="8" name="Footer Placeholder 7"/>
          <p:cNvSpPr>
            <a:spLocks noGrp="1"/>
          </p:cNvSpPr>
          <p:nvPr>
            <p:ph type="ftr" sz="quarter" idx="11"/>
          </p:nvPr>
        </p:nvSpPr>
        <p:spPr/>
        <p:txBody>
          <a:bodyPr/>
          <a:lstStyle/>
          <a:p>
            <a:r>
              <a:rPr lang="en-US"/>
              <a:t>Add a footer</a:t>
            </a:r>
          </a:p>
        </p:txBody>
      </p:sp>
      <p:sp>
        <p:nvSpPr>
          <p:cNvPr id="9" name="Slide Number Placeholder 8"/>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3545950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22293B8A-AC5E-448D-90F1-5F90DC8C0860}" type="datetime1">
              <a:rPr lang="en-US" smtClean="0"/>
              <a:t>3/4/2020</a:t>
            </a:fld>
            <a:endParaRPr lang="en-US"/>
          </a:p>
        </p:txBody>
      </p:sp>
      <p:sp>
        <p:nvSpPr>
          <p:cNvPr id="4" name="Footer Placeholder 3"/>
          <p:cNvSpPr>
            <a:spLocks noGrp="1"/>
          </p:cNvSpPr>
          <p:nvPr>
            <p:ph type="ftr" sz="quarter" idx="11"/>
          </p:nvPr>
        </p:nvSpPr>
        <p:spPr/>
        <p:txBody>
          <a:bodyPr/>
          <a:lstStyle/>
          <a:p>
            <a:r>
              <a:rPr lang="en-US"/>
              <a:t>Add a footer</a:t>
            </a:r>
          </a:p>
        </p:txBody>
      </p:sp>
      <p:sp>
        <p:nvSpPr>
          <p:cNvPr id="5" name="Slide Number Placeholder 4"/>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2121679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0D0D57-1DF2-4CE0-A88F-4398D994BF4C}" type="datetime1">
              <a:rPr lang="en-US" smtClean="0"/>
              <a:t>3/4/2020</a:t>
            </a:fld>
            <a:endParaRPr lang="en-US" dirty="0"/>
          </a:p>
        </p:txBody>
      </p:sp>
      <p:sp>
        <p:nvSpPr>
          <p:cNvPr id="3" name="Footer Placeholder 2"/>
          <p:cNvSpPr>
            <a:spLocks noGrp="1"/>
          </p:cNvSpPr>
          <p:nvPr>
            <p:ph type="ftr" sz="quarter" idx="11"/>
          </p:nvPr>
        </p:nvSpPr>
        <p:spPr/>
        <p:txBody>
          <a:bodyPr/>
          <a:lstStyle/>
          <a:p>
            <a:r>
              <a:rPr lang="en-US"/>
              <a:t>Add a footer</a:t>
            </a:r>
            <a:endParaRPr lang="en-US" dirty="0"/>
          </a:p>
        </p:txBody>
      </p:sp>
      <p:sp>
        <p:nvSpPr>
          <p:cNvPr id="4" name="Slide Number Placeholder 3"/>
          <p:cNvSpPr>
            <a:spLocks noGrp="1"/>
          </p:cNvSpPr>
          <p:nvPr>
            <p:ph type="sldNum" sz="quarter" idx="12"/>
          </p:nvPr>
        </p:nvSpPr>
        <p:spPr/>
        <p:txBody>
          <a:bodyPr vert="horz" lIns="91440" tIns="45720" rIns="91440" bIns="45720" rtlCol="0" anchor="ctr"/>
          <a:lstStyle>
            <a:lvl1pPr algn="r">
              <a:defRPr lang="en-US" smtClean="0"/>
            </a:lvl1pPr>
          </a:lstStyle>
          <a:p>
            <a:fld id="{7DC1BBB0-96F0-4077-A278-0F3FB5C104D3}" type="slidenum">
              <a:rPr lang="en-US" smtClean="0"/>
              <a:pPr/>
              <a:t>‹#›</a:t>
            </a:fld>
            <a:endParaRPr lang="en-US" dirty="0"/>
          </a:p>
        </p:txBody>
      </p:sp>
    </p:spTree>
    <p:extLst>
      <p:ext uri="{BB962C8B-B14F-4D97-AF65-F5344CB8AC3E}">
        <p14:creationId xmlns:p14="http://schemas.microsoft.com/office/powerpoint/2010/main" val="3566178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098"/>
            <a:ext cx="12188825" cy="6858000"/>
          </a:xfrm>
          <a:prstGeom prst="rect">
            <a:avLst/>
          </a:prstGeom>
        </p:spPr>
      </p:pic>
      <p:sp>
        <p:nvSpPr>
          <p:cNvPr id="2" name="Title 1"/>
          <p:cNvSpPr>
            <a:spLocks noGrp="1"/>
          </p:cNvSpPr>
          <p:nvPr>
            <p:ph type="title"/>
          </p:nvPr>
        </p:nvSpPr>
        <p:spPr bwMode="white">
          <a:xfrm>
            <a:off x="1598612" y="381000"/>
            <a:ext cx="3293422" cy="1371600"/>
          </a:xfrm>
        </p:spPr>
        <p:txBody>
          <a:bodyPr anchor="b">
            <a:normAutofit/>
          </a:bodyPr>
          <a:lstStyle>
            <a:lvl1pPr algn="l">
              <a:defRPr sz="2800" b="0" cap="all" baseline="0">
                <a:solidFill>
                  <a:schemeClr val="tx2"/>
                </a:solidFill>
              </a:defRPr>
            </a:lvl1pPr>
          </a:lstStyle>
          <a:p>
            <a:r>
              <a:rPr lang="en-US"/>
              <a:t>Click to edit Master title style</a:t>
            </a:r>
            <a:endParaRPr dirty="0"/>
          </a:p>
        </p:txBody>
      </p:sp>
      <p:sp>
        <p:nvSpPr>
          <p:cNvPr id="4" name="Text Placeholder 3"/>
          <p:cNvSpPr>
            <a:spLocks noGrp="1"/>
          </p:cNvSpPr>
          <p:nvPr>
            <p:ph type="body" sz="half" idx="2"/>
          </p:nvPr>
        </p:nvSpPr>
        <p:spPr bwMode="white">
          <a:xfrm>
            <a:off x="1598612"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5232426"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1A11A79-789F-42C6-A798-E2703A37BA23}" type="datetime1">
              <a:rPr lang="en-US" smtClean="0"/>
              <a:t>3/4/2020</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3111899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userDrawn="1"/>
        </p:nvSpPr>
        <p:spPr>
          <a:xfrm>
            <a:off x="5103812" y="0"/>
            <a:ext cx="63246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616718" y="381000"/>
            <a:ext cx="3293422" cy="1371600"/>
          </a:xfrm>
        </p:spPr>
        <p:txBody>
          <a:bodyPr anchor="b">
            <a:normAutofit/>
          </a:bodyPr>
          <a:lstStyle>
            <a:lvl1pPr algn="l">
              <a:defRPr sz="2800" b="0" cap="all" baseline="0">
                <a:solidFill>
                  <a:schemeClr val="tx1">
                    <a:lumMod val="75000"/>
                  </a:schemeClr>
                </a:solidFill>
              </a:defRPr>
            </a:lvl1pPr>
          </a:lstStyle>
          <a:p>
            <a:r>
              <a:rPr lang="en-US"/>
              <a:t>Click to edit Master title style</a:t>
            </a:r>
            <a:endParaRPr dirty="0"/>
          </a:p>
        </p:txBody>
      </p:sp>
      <p:sp>
        <p:nvSpPr>
          <p:cNvPr id="3" name="Picture Placeholder 2" descr="An empty placeholder to add an image. Click on the placeholder and select the image that you wish to add"/>
          <p:cNvSpPr>
            <a:spLocks noGrp="1"/>
          </p:cNvSpPr>
          <p:nvPr>
            <p:ph type="pic" idx="1"/>
          </p:nvPr>
        </p:nvSpPr>
        <p:spPr bwMode="auto">
          <a:xfrm>
            <a:off x="5232426" y="482600"/>
            <a:ext cx="6043586" cy="5689600"/>
          </a:xfrm>
          <a:ln w="19050">
            <a:solidFill>
              <a:schemeClr val="bg1"/>
            </a:solidFill>
          </a:ln>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1616718"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074BA6-2CAA-43FD-B6CB-325C80A91D3E}" type="datetime1">
              <a:rPr lang="en-US" smtClean="0"/>
              <a:t>3/4/2020</a:t>
            </a:fld>
            <a:endParaRPr lang="en-US"/>
          </a:p>
        </p:txBody>
      </p:sp>
      <p:sp>
        <p:nvSpPr>
          <p:cNvPr id="6" name="Footer Placeholder 5"/>
          <p:cNvSpPr>
            <a:spLocks noGrp="1"/>
          </p:cNvSpPr>
          <p:nvPr>
            <p:ph type="ftr" sz="quarter" idx="11"/>
          </p:nvPr>
        </p:nvSpPr>
        <p:spPr/>
        <p:txBody>
          <a:bodyPr/>
          <a:lstStyle/>
          <a:p>
            <a:r>
              <a:rPr lang="en-US"/>
              <a:t>Add a footer</a:t>
            </a:r>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Tree>
    <p:extLst>
      <p:ext uri="{BB962C8B-B14F-4D97-AF65-F5344CB8AC3E}">
        <p14:creationId xmlns:p14="http://schemas.microsoft.com/office/powerpoint/2010/main" val="1357038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180250" y="6316091"/>
            <a:ext cx="1218883" cy="365125"/>
          </a:xfrm>
          <a:prstGeom prst="rect">
            <a:avLst/>
          </a:prstGeom>
        </p:spPr>
        <p:txBody>
          <a:bodyPr vert="horz" lIns="91440" tIns="45720" rIns="91440" bIns="45720" rtlCol="0" anchor="ctr"/>
          <a:lstStyle>
            <a:lvl1pPr algn="l">
              <a:defRPr sz="1100" cap="all" baseline="0">
                <a:solidFill>
                  <a:schemeClr val="tx1"/>
                </a:solidFill>
              </a:defRPr>
            </a:lvl1pPr>
          </a:lstStyle>
          <a:p>
            <a:fld id="{0D141A01-0FF1-467E-B344-8F7D0706474A}" type="datetime1">
              <a:rPr lang="en-US" smtClean="0"/>
              <a:pPr/>
              <a:t>3/4/2020</a:t>
            </a:fld>
            <a:endParaRPr lang="en-US" dirty="0"/>
          </a:p>
        </p:txBody>
      </p:sp>
      <p:sp>
        <p:nvSpPr>
          <p:cNvPr id="5" name="Footer Placeholder 4"/>
          <p:cNvSpPr>
            <a:spLocks noGrp="1"/>
          </p:cNvSpPr>
          <p:nvPr>
            <p:ph type="ftr" sz="quarter" idx="3"/>
          </p:nvPr>
        </p:nvSpPr>
        <p:spPr>
          <a:xfrm>
            <a:off x="6595933" y="6316091"/>
            <a:ext cx="3974065" cy="365125"/>
          </a:xfrm>
          <a:prstGeom prst="rect">
            <a:avLst/>
          </a:prstGeom>
        </p:spPr>
        <p:txBody>
          <a:bodyPr vert="horz" lIns="91440" tIns="45720" rIns="91440" bIns="45720" rtlCol="0" anchor="ctr"/>
          <a:lstStyle>
            <a:lvl1pPr algn="ctr">
              <a:defRPr sz="1100" cap="all" baseline="0">
                <a:solidFill>
                  <a:schemeClr val="tx1"/>
                </a:solidFill>
              </a:defRPr>
            </a:lvl1pPr>
          </a:lstStyle>
          <a:p>
            <a:r>
              <a:rPr lang="en-US"/>
              <a:t>Add a footer</a:t>
            </a:r>
          </a:p>
        </p:txBody>
      </p:sp>
      <p:sp>
        <p:nvSpPr>
          <p:cNvPr id="6" name="Slide Number Placeholder 5"/>
          <p:cNvSpPr>
            <a:spLocks noGrp="1"/>
          </p:cNvSpPr>
          <p:nvPr>
            <p:ph type="sldNum" sz="quarter" idx="4"/>
          </p:nvPr>
        </p:nvSpPr>
        <p:spPr>
          <a:xfrm>
            <a:off x="10766796" y="6316091"/>
            <a:ext cx="609441" cy="365125"/>
          </a:xfrm>
          <a:prstGeom prst="rect">
            <a:avLst/>
          </a:prstGeom>
        </p:spPr>
        <p:txBody>
          <a:bodyPr vert="horz" lIns="91440" tIns="45720" rIns="91440" bIns="45720" rtlCol="0" anchor="ctr"/>
          <a:lstStyle>
            <a:lvl1pPr algn="r">
              <a:defRPr sz="11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51262903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2"/>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2"/>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2"/>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2"/>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2"/>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39" userDrawn="1">
          <p15:clr>
            <a:srgbClr val="F26B43"/>
          </p15:clr>
        </p15:guide>
        <p15:guide id="2" pos="1007" userDrawn="1">
          <p15:clr>
            <a:srgbClr val="F26B43"/>
          </p15:clr>
        </p15:guide>
        <p15:guide id="3" pos="719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http://www.cakeworkscentral.com/images/pbj1.gi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Winter Camping 2020</a:t>
            </a:r>
          </a:p>
        </p:txBody>
      </p:sp>
      <p:sp>
        <p:nvSpPr>
          <p:cNvPr id="3" name="Subtitle 2"/>
          <p:cNvSpPr>
            <a:spLocks noGrp="1"/>
          </p:cNvSpPr>
          <p:nvPr>
            <p:ph type="subTitle" idx="1"/>
          </p:nvPr>
        </p:nvSpPr>
        <p:spPr/>
        <p:txBody>
          <a:bodyPr/>
          <a:lstStyle/>
          <a:p>
            <a:r>
              <a:rPr lang="en-US" dirty="0"/>
              <a:t>How to Prepare</a:t>
            </a:r>
          </a:p>
        </p:txBody>
      </p:sp>
    </p:spTree>
    <p:extLst>
      <p:ext uri="{BB962C8B-B14F-4D97-AF65-F5344CB8AC3E}">
        <p14:creationId xmlns:p14="http://schemas.microsoft.com/office/powerpoint/2010/main" val="49199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559ACC6D-39BA-477E-A3F4-6AA04B77813F}"/>
              </a:ext>
            </a:extLst>
          </p:cNvPr>
          <p:cNvGraphicFramePr>
            <a:graphicFrameLocks noGrp="1"/>
          </p:cNvGraphicFramePr>
          <p:nvPr>
            <p:ph idx="1"/>
            <p:extLst>
              <p:ext uri="{D42A27DB-BD31-4B8C-83A1-F6EECF244321}">
                <p14:modId xmlns:p14="http://schemas.microsoft.com/office/powerpoint/2010/main" val="388375627"/>
              </p:ext>
            </p:extLst>
          </p:nvPr>
        </p:nvGraphicFramePr>
        <p:xfrm>
          <a:off x="2205980" y="508207"/>
          <a:ext cx="5686773" cy="5841585"/>
        </p:xfrm>
        <a:graphic>
          <a:graphicData uri="http://schemas.openxmlformats.org/drawingml/2006/table">
            <a:tbl>
              <a:tblPr firstRow="1" firstCol="1" bandRow="1">
                <a:tableStyleId>{5C22544A-7EE6-4342-B048-85BDC9FD1C3A}</a:tableStyleId>
              </a:tblPr>
              <a:tblGrid>
                <a:gridCol w="1863558">
                  <a:extLst>
                    <a:ext uri="{9D8B030D-6E8A-4147-A177-3AD203B41FA5}">
                      <a16:colId xmlns:a16="http://schemas.microsoft.com/office/drawing/2014/main" val="3024211096"/>
                    </a:ext>
                  </a:extLst>
                </a:gridCol>
                <a:gridCol w="500558">
                  <a:extLst>
                    <a:ext uri="{9D8B030D-6E8A-4147-A177-3AD203B41FA5}">
                      <a16:colId xmlns:a16="http://schemas.microsoft.com/office/drawing/2014/main" val="4234755612"/>
                    </a:ext>
                  </a:extLst>
                </a:gridCol>
                <a:gridCol w="1738267">
                  <a:extLst>
                    <a:ext uri="{9D8B030D-6E8A-4147-A177-3AD203B41FA5}">
                      <a16:colId xmlns:a16="http://schemas.microsoft.com/office/drawing/2014/main" val="1625541392"/>
                    </a:ext>
                  </a:extLst>
                </a:gridCol>
                <a:gridCol w="492651">
                  <a:extLst>
                    <a:ext uri="{9D8B030D-6E8A-4147-A177-3AD203B41FA5}">
                      <a16:colId xmlns:a16="http://schemas.microsoft.com/office/drawing/2014/main" val="1383956719"/>
                    </a:ext>
                  </a:extLst>
                </a:gridCol>
                <a:gridCol w="1091739">
                  <a:extLst>
                    <a:ext uri="{9D8B030D-6E8A-4147-A177-3AD203B41FA5}">
                      <a16:colId xmlns:a16="http://schemas.microsoft.com/office/drawing/2014/main" val="4205594176"/>
                    </a:ext>
                  </a:extLst>
                </a:gridCol>
              </a:tblGrid>
              <a:tr h="408718">
                <a:tc>
                  <a:txBody>
                    <a:bodyPr/>
                    <a:lstStyle/>
                    <a:p>
                      <a:pPr>
                        <a:spcAft>
                          <a:spcPts val="0"/>
                        </a:spcAft>
                      </a:pPr>
                      <a:r>
                        <a:rPr lang="en-US" sz="1100">
                          <a:effectLst/>
                        </a:rPr>
                        <a:t>Day 1</a:t>
                      </a:r>
                      <a:endParaRPr lang="en-C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tc>
                  <a:txBody>
                    <a:bodyPr/>
                    <a:lstStyle/>
                    <a:p>
                      <a:pPr>
                        <a:spcAft>
                          <a:spcPts val="0"/>
                        </a:spcAft>
                      </a:pPr>
                      <a:r>
                        <a:rPr lang="en-US" sz="800">
                          <a:effectLst/>
                        </a:rPr>
                        <a:t>Who is bringing?</a:t>
                      </a:r>
                      <a:endParaRPr lang="en-C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tc>
                  <a:txBody>
                    <a:bodyPr/>
                    <a:lstStyle/>
                    <a:p>
                      <a:pPr>
                        <a:spcAft>
                          <a:spcPts val="0"/>
                        </a:spcAft>
                      </a:pPr>
                      <a:r>
                        <a:rPr lang="en-US" sz="1100" dirty="0">
                          <a:effectLst/>
                        </a:rPr>
                        <a:t>Day 2</a:t>
                      </a:r>
                      <a:endParaRPr lang="en-CA"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tc>
                  <a:txBody>
                    <a:bodyPr/>
                    <a:lstStyle/>
                    <a:p>
                      <a:pPr>
                        <a:spcAft>
                          <a:spcPts val="0"/>
                        </a:spcAft>
                      </a:pPr>
                      <a:r>
                        <a:rPr lang="en-US" sz="800">
                          <a:effectLst/>
                        </a:rPr>
                        <a:t>Who is bringing?</a:t>
                      </a:r>
                      <a:endParaRPr lang="en-C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tc>
                  <a:txBody>
                    <a:bodyPr/>
                    <a:lstStyle/>
                    <a:p>
                      <a:pPr>
                        <a:spcAft>
                          <a:spcPts val="0"/>
                        </a:spcAft>
                      </a:pPr>
                      <a:r>
                        <a:rPr lang="en-US" sz="1100">
                          <a:effectLst/>
                        </a:rPr>
                        <a:t>Other Items</a:t>
                      </a:r>
                      <a:endParaRPr lang="en-CA" sz="1100">
                        <a:effectLst/>
                      </a:endParaRPr>
                    </a:p>
                    <a:p>
                      <a:pPr>
                        <a:spcAft>
                          <a:spcPts val="0"/>
                        </a:spcAft>
                      </a:pPr>
                      <a:r>
                        <a:rPr lang="en-US" sz="800">
                          <a:effectLst/>
                        </a:rPr>
                        <a:t>Condiments, spices, etc.</a:t>
                      </a:r>
                      <a:endParaRPr lang="en-C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extLst>
                  <a:ext uri="{0D108BD9-81ED-4DB2-BD59-A6C34878D82A}">
                    <a16:rowId xmlns:a16="http://schemas.microsoft.com/office/drawing/2014/main" val="831719680"/>
                  </a:ext>
                </a:extLst>
              </a:tr>
              <a:tr h="1226153">
                <a:tc>
                  <a:txBody>
                    <a:bodyPr/>
                    <a:lstStyle/>
                    <a:p>
                      <a:pPr>
                        <a:spcAft>
                          <a:spcPts val="0"/>
                        </a:spcAft>
                      </a:pPr>
                      <a:r>
                        <a:rPr lang="en-US" sz="1100">
                          <a:effectLst/>
                        </a:rPr>
                        <a:t> </a:t>
                      </a:r>
                      <a:endParaRPr lang="en-CA" sz="1100">
                        <a:effectLst/>
                      </a:endParaRPr>
                    </a:p>
                    <a:p>
                      <a:pPr>
                        <a:spcAft>
                          <a:spcPts val="0"/>
                        </a:spcAft>
                      </a:pPr>
                      <a:r>
                        <a:rPr lang="en-US" sz="1100">
                          <a:effectLst/>
                        </a:rPr>
                        <a:t>Eat a </a:t>
                      </a:r>
                      <a:r>
                        <a:rPr lang="en-US" sz="1100" u="sng">
                          <a:effectLst/>
                        </a:rPr>
                        <a:t>good</a:t>
                      </a:r>
                      <a:r>
                        <a:rPr lang="en-US" sz="1100">
                          <a:effectLst/>
                        </a:rPr>
                        <a:t> breakfast at home!</a:t>
                      </a:r>
                      <a:endParaRPr lang="en-CA" sz="1100">
                        <a:effectLst/>
                      </a:endParaRPr>
                    </a:p>
                    <a:p>
                      <a:pPr>
                        <a:spcAft>
                          <a:spcPts val="0"/>
                        </a:spcAft>
                      </a:pPr>
                      <a:r>
                        <a:rPr lang="en-US" sz="1100">
                          <a:effectLst/>
                        </a:rPr>
                        <a:t> </a:t>
                      </a:r>
                      <a:endParaRPr lang="en-CA" sz="1100">
                        <a:effectLst/>
                      </a:endParaRPr>
                    </a:p>
                    <a:p>
                      <a:pPr>
                        <a:spcAft>
                          <a:spcPts val="0"/>
                        </a:spcAft>
                      </a:pPr>
                      <a:r>
                        <a:rPr lang="en-US" sz="1100">
                          <a:effectLst/>
                        </a:rPr>
                        <a:t> </a:t>
                      </a:r>
                      <a:endParaRPr lang="en-CA" sz="1100">
                        <a:effectLst/>
                      </a:endParaRPr>
                    </a:p>
                    <a:p>
                      <a:pPr>
                        <a:spcAft>
                          <a:spcPts val="0"/>
                        </a:spcAft>
                      </a:pPr>
                      <a:r>
                        <a:rPr lang="en-US" sz="1100">
                          <a:effectLst/>
                        </a:rPr>
                        <a:t> </a:t>
                      </a:r>
                      <a:endParaRPr lang="en-CA" sz="1100">
                        <a:effectLst/>
                      </a:endParaRPr>
                    </a:p>
                    <a:p>
                      <a:pPr>
                        <a:spcAft>
                          <a:spcPts val="0"/>
                        </a:spcAft>
                      </a:pPr>
                      <a:r>
                        <a:rPr lang="en-US" sz="1100">
                          <a:effectLst/>
                        </a:rPr>
                        <a:t> </a:t>
                      </a:r>
                      <a:endParaRPr lang="en-C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tc>
                  <a:txBody>
                    <a:bodyPr/>
                    <a:lstStyle/>
                    <a:p>
                      <a:pPr>
                        <a:spcAft>
                          <a:spcPts val="0"/>
                        </a:spcAft>
                      </a:pPr>
                      <a:r>
                        <a:rPr lang="en-US" sz="1100">
                          <a:effectLst/>
                        </a:rPr>
                        <a:t> </a:t>
                      </a:r>
                      <a:endParaRPr lang="en-C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tc>
                  <a:txBody>
                    <a:bodyPr/>
                    <a:lstStyle/>
                    <a:p>
                      <a:pPr>
                        <a:spcAft>
                          <a:spcPts val="0"/>
                        </a:spcAft>
                      </a:pPr>
                      <a:r>
                        <a:rPr lang="en-US" sz="1100">
                          <a:effectLst/>
                        </a:rPr>
                        <a:t>Breakfast</a:t>
                      </a:r>
                      <a:endParaRPr lang="en-CA" sz="1100">
                        <a:effectLst/>
                      </a:endParaRPr>
                    </a:p>
                    <a:p>
                      <a:pPr>
                        <a:spcAft>
                          <a:spcPts val="0"/>
                        </a:spcAft>
                      </a:pPr>
                      <a:r>
                        <a:rPr lang="en-US" sz="1100">
                          <a:effectLst/>
                        </a:rPr>
                        <a:t> </a:t>
                      </a:r>
                      <a:endParaRPr lang="en-C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tc>
                  <a:txBody>
                    <a:bodyPr/>
                    <a:lstStyle/>
                    <a:p>
                      <a:pPr>
                        <a:spcAft>
                          <a:spcPts val="0"/>
                        </a:spcAft>
                      </a:pPr>
                      <a:r>
                        <a:rPr lang="en-US" sz="1100">
                          <a:effectLst/>
                        </a:rPr>
                        <a:t> </a:t>
                      </a:r>
                      <a:endParaRPr lang="en-C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tc>
                  <a:txBody>
                    <a:bodyPr/>
                    <a:lstStyle/>
                    <a:p>
                      <a:pPr>
                        <a:spcAft>
                          <a:spcPts val="0"/>
                        </a:spcAft>
                      </a:pPr>
                      <a:r>
                        <a:rPr lang="en-US" sz="1100">
                          <a:effectLst/>
                        </a:rPr>
                        <a:t> </a:t>
                      </a:r>
                      <a:endParaRPr lang="en-C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extLst>
                  <a:ext uri="{0D108BD9-81ED-4DB2-BD59-A6C34878D82A}">
                    <a16:rowId xmlns:a16="http://schemas.microsoft.com/office/drawing/2014/main" val="1353689973"/>
                  </a:ext>
                </a:extLst>
              </a:tr>
              <a:tr h="1050988">
                <a:tc>
                  <a:txBody>
                    <a:bodyPr/>
                    <a:lstStyle/>
                    <a:p>
                      <a:pPr>
                        <a:spcAft>
                          <a:spcPts val="0"/>
                        </a:spcAft>
                      </a:pPr>
                      <a:r>
                        <a:rPr lang="en-US" sz="1100">
                          <a:effectLst/>
                        </a:rPr>
                        <a:t>Lunch</a:t>
                      </a:r>
                      <a:endParaRPr lang="en-CA" sz="1100">
                        <a:effectLst/>
                      </a:endParaRPr>
                    </a:p>
                    <a:p>
                      <a:pPr>
                        <a:spcAft>
                          <a:spcPts val="0"/>
                        </a:spcAft>
                      </a:pPr>
                      <a:r>
                        <a:rPr lang="en-US" sz="1100">
                          <a:effectLst/>
                        </a:rPr>
                        <a:t> </a:t>
                      </a:r>
                      <a:endParaRPr lang="en-CA" sz="1100">
                        <a:effectLst/>
                      </a:endParaRPr>
                    </a:p>
                    <a:p>
                      <a:pPr>
                        <a:spcAft>
                          <a:spcPts val="0"/>
                        </a:spcAft>
                      </a:pPr>
                      <a:r>
                        <a:rPr lang="en-US" sz="1100">
                          <a:effectLst/>
                        </a:rPr>
                        <a:t> </a:t>
                      </a:r>
                      <a:endParaRPr lang="en-CA" sz="1100">
                        <a:effectLst/>
                      </a:endParaRPr>
                    </a:p>
                    <a:p>
                      <a:pPr>
                        <a:spcAft>
                          <a:spcPts val="0"/>
                        </a:spcAft>
                      </a:pPr>
                      <a:r>
                        <a:rPr lang="en-US" sz="1100">
                          <a:effectLst/>
                        </a:rPr>
                        <a:t> </a:t>
                      </a:r>
                      <a:endParaRPr lang="en-CA" sz="1100">
                        <a:effectLst/>
                      </a:endParaRPr>
                    </a:p>
                    <a:p>
                      <a:pPr>
                        <a:spcAft>
                          <a:spcPts val="0"/>
                        </a:spcAft>
                      </a:pPr>
                      <a:r>
                        <a:rPr lang="en-US" sz="1100">
                          <a:effectLst/>
                        </a:rPr>
                        <a:t> </a:t>
                      </a:r>
                      <a:endParaRPr lang="en-CA" sz="1100">
                        <a:effectLst/>
                      </a:endParaRPr>
                    </a:p>
                    <a:p>
                      <a:pPr>
                        <a:spcAft>
                          <a:spcPts val="0"/>
                        </a:spcAft>
                      </a:pPr>
                      <a:r>
                        <a:rPr lang="en-US" sz="1100">
                          <a:effectLst/>
                        </a:rPr>
                        <a:t> </a:t>
                      </a:r>
                      <a:endParaRPr lang="en-C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tc>
                  <a:txBody>
                    <a:bodyPr/>
                    <a:lstStyle/>
                    <a:p>
                      <a:pPr>
                        <a:spcAft>
                          <a:spcPts val="0"/>
                        </a:spcAft>
                      </a:pPr>
                      <a:r>
                        <a:rPr lang="en-US" sz="1100">
                          <a:effectLst/>
                        </a:rPr>
                        <a:t> </a:t>
                      </a:r>
                      <a:endParaRPr lang="en-C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tc>
                  <a:txBody>
                    <a:bodyPr/>
                    <a:lstStyle/>
                    <a:p>
                      <a:pPr>
                        <a:spcAft>
                          <a:spcPts val="0"/>
                        </a:spcAft>
                      </a:pPr>
                      <a:r>
                        <a:rPr lang="en-US" sz="1100" dirty="0">
                          <a:effectLst/>
                        </a:rPr>
                        <a:t> </a:t>
                      </a:r>
                      <a:endParaRPr lang="en-CA"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tc>
                  <a:txBody>
                    <a:bodyPr/>
                    <a:lstStyle/>
                    <a:p>
                      <a:pPr>
                        <a:spcAft>
                          <a:spcPts val="0"/>
                        </a:spcAft>
                      </a:pPr>
                      <a:r>
                        <a:rPr lang="en-US" sz="1100">
                          <a:effectLst/>
                        </a:rPr>
                        <a:t> </a:t>
                      </a:r>
                      <a:endParaRPr lang="en-C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tc>
                  <a:txBody>
                    <a:bodyPr/>
                    <a:lstStyle/>
                    <a:p>
                      <a:pPr>
                        <a:spcAft>
                          <a:spcPts val="0"/>
                        </a:spcAft>
                      </a:pPr>
                      <a:r>
                        <a:rPr lang="en-US" sz="1100">
                          <a:effectLst/>
                        </a:rPr>
                        <a:t> </a:t>
                      </a:r>
                      <a:endParaRPr lang="en-C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extLst>
                  <a:ext uri="{0D108BD9-81ED-4DB2-BD59-A6C34878D82A}">
                    <a16:rowId xmlns:a16="http://schemas.microsoft.com/office/drawing/2014/main" val="3669047994"/>
                  </a:ext>
                </a:extLst>
              </a:tr>
              <a:tr h="1050988">
                <a:tc>
                  <a:txBody>
                    <a:bodyPr/>
                    <a:lstStyle/>
                    <a:p>
                      <a:pPr>
                        <a:spcAft>
                          <a:spcPts val="0"/>
                        </a:spcAft>
                      </a:pPr>
                      <a:r>
                        <a:rPr lang="en-US" sz="1100">
                          <a:effectLst/>
                        </a:rPr>
                        <a:t>Dinner </a:t>
                      </a:r>
                      <a:endParaRPr lang="en-CA" sz="1100">
                        <a:effectLst/>
                      </a:endParaRPr>
                    </a:p>
                    <a:p>
                      <a:pPr>
                        <a:spcAft>
                          <a:spcPts val="0"/>
                        </a:spcAft>
                      </a:pPr>
                      <a:r>
                        <a:rPr lang="en-US" sz="1100">
                          <a:effectLst/>
                        </a:rPr>
                        <a:t> </a:t>
                      </a:r>
                      <a:endParaRPr lang="en-CA" sz="1100">
                        <a:effectLst/>
                      </a:endParaRPr>
                    </a:p>
                    <a:p>
                      <a:pPr>
                        <a:spcAft>
                          <a:spcPts val="0"/>
                        </a:spcAft>
                      </a:pPr>
                      <a:r>
                        <a:rPr lang="en-US" sz="1100">
                          <a:effectLst/>
                        </a:rPr>
                        <a:t> </a:t>
                      </a:r>
                      <a:endParaRPr lang="en-CA" sz="1100">
                        <a:effectLst/>
                      </a:endParaRPr>
                    </a:p>
                    <a:p>
                      <a:pPr>
                        <a:spcAft>
                          <a:spcPts val="0"/>
                        </a:spcAft>
                      </a:pPr>
                      <a:r>
                        <a:rPr lang="en-US" sz="1100">
                          <a:effectLst/>
                        </a:rPr>
                        <a:t> </a:t>
                      </a:r>
                      <a:endParaRPr lang="en-CA" sz="1100">
                        <a:effectLst/>
                      </a:endParaRPr>
                    </a:p>
                    <a:p>
                      <a:pPr>
                        <a:spcAft>
                          <a:spcPts val="0"/>
                        </a:spcAft>
                      </a:pPr>
                      <a:r>
                        <a:rPr lang="en-US" sz="1100">
                          <a:effectLst/>
                        </a:rPr>
                        <a:t> </a:t>
                      </a:r>
                      <a:endParaRPr lang="en-CA" sz="1100">
                        <a:effectLst/>
                      </a:endParaRPr>
                    </a:p>
                    <a:p>
                      <a:pPr>
                        <a:spcAft>
                          <a:spcPts val="0"/>
                        </a:spcAft>
                      </a:pPr>
                      <a:r>
                        <a:rPr lang="en-US" sz="1100">
                          <a:effectLst/>
                        </a:rPr>
                        <a:t> </a:t>
                      </a:r>
                      <a:endParaRPr lang="en-C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tc>
                  <a:txBody>
                    <a:bodyPr/>
                    <a:lstStyle/>
                    <a:p>
                      <a:pPr>
                        <a:spcAft>
                          <a:spcPts val="0"/>
                        </a:spcAft>
                      </a:pPr>
                      <a:r>
                        <a:rPr lang="en-US" sz="1100">
                          <a:effectLst/>
                        </a:rPr>
                        <a:t> </a:t>
                      </a:r>
                      <a:endParaRPr lang="en-C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tc>
                  <a:txBody>
                    <a:bodyPr/>
                    <a:lstStyle/>
                    <a:p>
                      <a:pPr>
                        <a:spcAft>
                          <a:spcPts val="0"/>
                        </a:spcAft>
                      </a:pPr>
                      <a:r>
                        <a:rPr lang="en-US" sz="1100" dirty="0">
                          <a:effectLst/>
                        </a:rPr>
                        <a:t> </a:t>
                      </a:r>
                      <a:endParaRPr lang="en-CA"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tc>
                  <a:txBody>
                    <a:bodyPr/>
                    <a:lstStyle/>
                    <a:p>
                      <a:pPr>
                        <a:spcAft>
                          <a:spcPts val="0"/>
                        </a:spcAft>
                      </a:pPr>
                      <a:r>
                        <a:rPr lang="en-US" sz="1100">
                          <a:effectLst/>
                        </a:rPr>
                        <a:t> </a:t>
                      </a:r>
                      <a:endParaRPr lang="en-C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tc>
                  <a:txBody>
                    <a:bodyPr/>
                    <a:lstStyle/>
                    <a:p>
                      <a:pPr>
                        <a:spcAft>
                          <a:spcPts val="0"/>
                        </a:spcAft>
                      </a:pPr>
                      <a:r>
                        <a:rPr lang="en-US" sz="1100">
                          <a:effectLst/>
                        </a:rPr>
                        <a:t> </a:t>
                      </a:r>
                      <a:endParaRPr lang="en-C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extLst>
                  <a:ext uri="{0D108BD9-81ED-4DB2-BD59-A6C34878D82A}">
                    <a16:rowId xmlns:a16="http://schemas.microsoft.com/office/drawing/2014/main" val="3159800112"/>
                  </a:ext>
                </a:extLst>
              </a:tr>
              <a:tr h="1050988">
                <a:tc>
                  <a:txBody>
                    <a:bodyPr/>
                    <a:lstStyle/>
                    <a:p>
                      <a:pPr>
                        <a:spcAft>
                          <a:spcPts val="0"/>
                        </a:spcAft>
                      </a:pPr>
                      <a:r>
                        <a:rPr lang="en-US" sz="1100">
                          <a:effectLst/>
                        </a:rPr>
                        <a:t>Snacks</a:t>
                      </a:r>
                      <a:endParaRPr lang="en-CA" sz="1100">
                        <a:effectLst/>
                      </a:endParaRPr>
                    </a:p>
                    <a:p>
                      <a:pPr>
                        <a:spcAft>
                          <a:spcPts val="0"/>
                        </a:spcAft>
                      </a:pPr>
                      <a:r>
                        <a:rPr lang="en-US" sz="1100">
                          <a:effectLst/>
                        </a:rPr>
                        <a:t> </a:t>
                      </a:r>
                      <a:endParaRPr lang="en-CA" sz="1100">
                        <a:effectLst/>
                      </a:endParaRPr>
                    </a:p>
                    <a:p>
                      <a:pPr>
                        <a:spcAft>
                          <a:spcPts val="0"/>
                        </a:spcAft>
                      </a:pPr>
                      <a:r>
                        <a:rPr lang="en-US" sz="1100">
                          <a:effectLst/>
                        </a:rPr>
                        <a:t> </a:t>
                      </a:r>
                      <a:endParaRPr lang="en-CA" sz="1100">
                        <a:effectLst/>
                      </a:endParaRPr>
                    </a:p>
                    <a:p>
                      <a:pPr>
                        <a:spcAft>
                          <a:spcPts val="0"/>
                        </a:spcAft>
                      </a:pPr>
                      <a:r>
                        <a:rPr lang="en-US" sz="1100">
                          <a:effectLst/>
                        </a:rPr>
                        <a:t> </a:t>
                      </a:r>
                      <a:endParaRPr lang="en-CA" sz="1100">
                        <a:effectLst/>
                      </a:endParaRPr>
                    </a:p>
                    <a:p>
                      <a:pPr>
                        <a:spcAft>
                          <a:spcPts val="0"/>
                        </a:spcAft>
                      </a:pPr>
                      <a:r>
                        <a:rPr lang="en-US" sz="1100">
                          <a:effectLst/>
                        </a:rPr>
                        <a:t> </a:t>
                      </a:r>
                      <a:endParaRPr lang="en-CA" sz="1100">
                        <a:effectLst/>
                      </a:endParaRPr>
                    </a:p>
                    <a:p>
                      <a:pPr>
                        <a:spcAft>
                          <a:spcPts val="0"/>
                        </a:spcAft>
                      </a:pPr>
                      <a:r>
                        <a:rPr lang="en-US" sz="1100">
                          <a:effectLst/>
                        </a:rPr>
                        <a:t> </a:t>
                      </a:r>
                      <a:endParaRPr lang="en-C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tc>
                  <a:txBody>
                    <a:bodyPr/>
                    <a:lstStyle/>
                    <a:p>
                      <a:pPr>
                        <a:spcAft>
                          <a:spcPts val="0"/>
                        </a:spcAft>
                      </a:pPr>
                      <a:r>
                        <a:rPr lang="en-US" sz="1100">
                          <a:effectLst/>
                        </a:rPr>
                        <a:t> </a:t>
                      </a:r>
                      <a:endParaRPr lang="en-C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tc>
                  <a:txBody>
                    <a:bodyPr/>
                    <a:lstStyle/>
                    <a:p>
                      <a:pPr>
                        <a:spcAft>
                          <a:spcPts val="0"/>
                        </a:spcAft>
                      </a:pPr>
                      <a:r>
                        <a:rPr lang="en-US" sz="1100" dirty="0">
                          <a:effectLst/>
                        </a:rPr>
                        <a:t> </a:t>
                      </a:r>
                      <a:endParaRPr lang="en-CA"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tc>
                  <a:txBody>
                    <a:bodyPr/>
                    <a:lstStyle/>
                    <a:p>
                      <a:pPr>
                        <a:spcAft>
                          <a:spcPts val="0"/>
                        </a:spcAft>
                      </a:pPr>
                      <a:r>
                        <a:rPr lang="en-US" sz="1100">
                          <a:effectLst/>
                        </a:rPr>
                        <a:t> </a:t>
                      </a:r>
                      <a:endParaRPr lang="en-C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tc>
                  <a:txBody>
                    <a:bodyPr/>
                    <a:lstStyle/>
                    <a:p>
                      <a:pPr>
                        <a:spcAft>
                          <a:spcPts val="0"/>
                        </a:spcAft>
                      </a:pPr>
                      <a:r>
                        <a:rPr lang="en-US" sz="1100">
                          <a:effectLst/>
                        </a:rPr>
                        <a:t> </a:t>
                      </a:r>
                      <a:endParaRPr lang="en-C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extLst>
                  <a:ext uri="{0D108BD9-81ED-4DB2-BD59-A6C34878D82A}">
                    <a16:rowId xmlns:a16="http://schemas.microsoft.com/office/drawing/2014/main" val="3113838720"/>
                  </a:ext>
                </a:extLst>
              </a:tr>
              <a:tr h="1050988">
                <a:tc>
                  <a:txBody>
                    <a:bodyPr/>
                    <a:lstStyle/>
                    <a:p>
                      <a:pPr>
                        <a:spcAft>
                          <a:spcPts val="0"/>
                        </a:spcAft>
                      </a:pPr>
                      <a:r>
                        <a:rPr lang="en-US" sz="1100">
                          <a:effectLst/>
                        </a:rPr>
                        <a:t>Drinks</a:t>
                      </a:r>
                      <a:endParaRPr lang="en-CA" sz="1100">
                        <a:effectLst/>
                      </a:endParaRPr>
                    </a:p>
                    <a:p>
                      <a:pPr>
                        <a:spcAft>
                          <a:spcPts val="0"/>
                        </a:spcAft>
                      </a:pPr>
                      <a:r>
                        <a:rPr lang="en-US" sz="1100">
                          <a:effectLst/>
                        </a:rPr>
                        <a:t> </a:t>
                      </a:r>
                      <a:endParaRPr lang="en-CA" sz="1100">
                        <a:effectLst/>
                      </a:endParaRPr>
                    </a:p>
                    <a:p>
                      <a:pPr>
                        <a:spcAft>
                          <a:spcPts val="0"/>
                        </a:spcAft>
                      </a:pPr>
                      <a:r>
                        <a:rPr lang="en-US" sz="1100">
                          <a:effectLst/>
                        </a:rPr>
                        <a:t> </a:t>
                      </a:r>
                      <a:endParaRPr lang="en-CA" sz="1100">
                        <a:effectLst/>
                      </a:endParaRPr>
                    </a:p>
                    <a:p>
                      <a:pPr>
                        <a:spcAft>
                          <a:spcPts val="0"/>
                        </a:spcAft>
                      </a:pPr>
                      <a:r>
                        <a:rPr lang="en-US" sz="1100">
                          <a:effectLst/>
                        </a:rPr>
                        <a:t> </a:t>
                      </a:r>
                      <a:endParaRPr lang="en-CA" sz="1100">
                        <a:effectLst/>
                      </a:endParaRPr>
                    </a:p>
                    <a:p>
                      <a:pPr>
                        <a:spcAft>
                          <a:spcPts val="0"/>
                        </a:spcAft>
                      </a:pPr>
                      <a:r>
                        <a:rPr lang="en-US" sz="1100">
                          <a:effectLst/>
                        </a:rPr>
                        <a:t> </a:t>
                      </a:r>
                      <a:endParaRPr lang="en-CA" sz="1100">
                        <a:effectLst/>
                      </a:endParaRPr>
                    </a:p>
                    <a:p>
                      <a:pPr>
                        <a:spcAft>
                          <a:spcPts val="0"/>
                        </a:spcAft>
                      </a:pPr>
                      <a:r>
                        <a:rPr lang="en-US" sz="1100">
                          <a:effectLst/>
                        </a:rPr>
                        <a:t> </a:t>
                      </a:r>
                      <a:endParaRPr lang="en-C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tc>
                  <a:txBody>
                    <a:bodyPr/>
                    <a:lstStyle/>
                    <a:p>
                      <a:pPr>
                        <a:spcAft>
                          <a:spcPts val="0"/>
                        </a:spcAft>
                      </a:pPr>
                      <a:r>
                        <a:rPr lang="en-US" sz="1100">
                          <a:effectLst/>
                        </a:rPr>
                        <a:t> </a:t>
                      </a:r>
                      <a:endParaRPr lang="en-C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tc>
                  <a:txBody>
                    <a:bodyPr/>
                    <a:lstStyle/>
                    <a:p>
                      <a:pPr>
                        <a:spcAft>
                          <a:spcPts val="0"/>
                        </a:spcAft>
                      </a:pPr>
                      <a:r>
                        <a:rPr lang="en-US" sz="1100" dirty="0">
                          <a:effectLst/>
                        </a:rPr>
                        <a:t> </a:t>
                      </a:r>
                      <a:endParaRPr lang="en-CA"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tc>
                  <a:txBody>
                    <a:bodyPr/>
                    <a:lstStyle/>
                    <a:p>
                      <a:pPr>
                        <a:spcAft>
                          <a:spcPts val="0"/>
                        </a:spcAft>
                      </a:pPr>
                      <a:r>
                        <a:rPr lang="en-US" sz="1100">
                          <a:effectLst/>
                        </a:rPr>
                        <a:t> </a:t>
                      </a:r>
                      <a:endParaRPr lang="en-CA"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tc>
                  <a:txBody>
                    <a:bodyPr/>
                    <a:lstStyle/>
                    <a:p>
                      <a:pPr>
                        <a:spcAft>
                          <a:spcPts val="0"/>
                        </a:spcAft>
                      </a:pPr>
                      <a:r>
                        <a:rPr lang="en-US" sz="1100" dirty="0">
                          <a:effectLst/>
                        </a:rPr>
                        <a:t> </a:t>
                      </a:r>
                      <a:endParaRPr lang="en-CA"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5687" marR="65687" marT="0" marB="0"/>
                </a:tc>
                <a:extLst>
                  <a:ext uri="{0D108BD9-81ED-4DB2-BD59-A6C34878D82A}">
                    <a16:rowId xmlns:a16="http://schemas.microsoft.com/office/drawing/2014/main" val="24098936"/>
                  </a:ext>
                </a:extLst>
              </a:tr>
            </a:tbl>
          </a:graphicData>
        </a:graphic>
      </p:graphicFrame>
      <p:sp>
        <p:nvSpPr>
          <p:cNvPr id="6" name="Rectangle 1">
            <a:extLst>
              <a:ext uri="{FF2B5EF4-FFF2-40B4-BE49-F238E27FC236}">
                <a16:creationId xmlns:a16="http://schemas.microsoft.com/office/drawing/2014/main" id="{33E8AFA3-FE11-4117-B0A0-288C83633BE4}"/>
              </a:ext>
            </a:extLst>
          </p:cNvPr>
          <p:cNvSpPr>
            <a:spLocks noChangeArrowheads="1"/>
          </p:cNvSpPr>
          <p:nvPr/>
        </p:nvSpPr>
        <p:spPr bwMode="auto">
          <a:xfrm>
            <a:off x="8542684" y="692696"/>
            <a:ext cx="32464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River East Collegiate</a:t>
            </a:r>
            <a:endParaRPr kumimoji="0" lang="en-CA"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Winter Camping </a:t>
            </a:r>
            <a:br>
              <a:rPr kumimoji="0" lang="en-US" altLang="en-US" sz="2400" b="1"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br>
            <a:r>
              <a:rPr kumimoji="0" lang="en-US" altLang="en-US" sz="2400" b="1" i="0" u="sng"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Trip Food Planner</a:t>
            </a:r>
            <a:endParaRPr kumimoji="0" lang="en-CA" altLang="en-US" sz="700" b="0" i="0" u="none" strike="noStrike" cap="none" normalizeH="0" baseline="0" dirty="0">
              <a:ln>
                <a:noFill/>
              </a:ln>
              <a:solidFill>
                <a:schemeClr val="tx1"/>
              </a:solidFill>
              <a:effectLst/>
            </a:endParaRPr>
          </a:p>
        </p:txBody>
      </p:sp>
      <p:sp>
        <p:nvSpPr>
          <p:cNvPr id="7" name="TextBox 6">
            <a:extLst>
              <a:ext uri="{FF2B5EF4-FFF2-40B4-BE49-F238E27FC236}">
                <a16:creationId xmlns:a16="http://schemas.microsoft.com/office/drawing/2014/main" id="{C413A3FB-F5BD-4A49-9A8C-78963765275F}"/>
              </a:ext>
            </a:extLst>
          </p:cNvPr>
          <p:cNvSpPr txBox="1"/>
          <p:nvPr/>
        </p:nvSpPr>
        <p:spPr>
          <a:xfrm>
            <a:off x="7966620" y="5703461"/>
            <a:ext cx="1728192" cy="646331"/>
          </a:xfrm>
          <a:prstGeom prst="rect">
            <a:avLst/>
          </a:prstGeom>
          <a:noFill/>
          <a:ln>
            <a:solidFill>
              <a:schemeClr val="bg2"/>
            </a:solidFill>
          </a:ln>
        </p:spPr>
        <p:txBody>
          <a:bodyPr wrap="square" rtlCol="0" anchor="ctr" anchorCtr="1">
            <a:spAutoFit/>
          </a:bodyPr>
          <a:lstStyle/>
          <a:p>
            <a:r>
              <a:rPr lang="en-CA" dirty="0"/>
              <a:t>Sample Template</a:t>
            </a:r>
          </a:p>
        </p:txBody>
      </p:sp>
    </p:spTree>
    <p:extLst>
      <p:ext uri="{BB962C8B-B14F-4D97-AF65-F5344CB8AC3E}">
        <p14:creationId xmlns:p14="http://schemas.microsoft.com/office/powerpoint/2010/main" val="2808888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36447-A766-4941-A4A4-51B8605586D9}"/>
              </a:ext>
            </a:extLst>
          </p:cNvPr>
          <p:cNvSpPr>
            <a:spLocks noGrp="1"/>
          </p:cNvSpPr>
          <p:nvPr>
            <p:ph type="title"/>
          </p:nvPr>
        </p:nvSpPr>
        <p:spPr/>
        <p:txBody>
          <a:bodyPr/>
          <a:lstStyle/>
          <a:p>
            <a:r>
              <a:rPr lang="en-US" b="1" u="sng" dirty="0"/>
              <a:t>Winter Camping Personal Packing List</a:t>
            </a:r>
            <a:endParaRPr lang="en-CA" dirty="0"/>
          </a:p>
        </p:txBody>
      </p:sp>
      <p:sp>
        <p:nvSpPr>
          <p:cNvPr id="3" name="Content Placeholder 2">
            <a:extLst>
              <a:ext uri="{FF2B5EF4-FFF2-40B4-BE49-F238E27FC236}">
                <a16:creationId xmlns:a16="http://schemas.microsoft.com/office/drawing/2014/main" id="{BCD5FAF5-E6AB-4962-BA68-F9CD5D2CD29A}"/>
              </a:ext>
            </a:extLst>
          </p:cNvPr>
          <p:cNvSpPr>
            <a:spLocks noGrp="1"/>
          </p:cNvSpPr>
          <p:nvPr>
            <p:ph idx="1"/>
          </p:nvPr>
        </p:nvSpPr>
        <p:spPr/>
        <p:txBody>
          <a:bodyPr/>
          <a:lstStyle/>
          <a:p>
            <a:r>
              <a:rPr lang="en-CA" dirty="0"/>
              <a:t>1. Shelter</a:t>
            </a:r>
          </a:p>
          <a:p>
            <a:r>
              <a:rPr lang="en-CA" dirty="0"/>
              <a:t>2. Clothing</a:t>
            </a:r>
          </a:p>
          <a:p>
            <a:r>
              <a:rPr lang="en-CA" dirty="0"/>
              <a:t>3. Gear</a:t>
            </a:r>
          </a:p>
          <a:p>
            <a:r>
              <a:rPr lang="en-CA" dirty="0"/>
              <a:t>4. Sleeping</a:t>
            </a:r>
          </a:p>
          <a:p>
            <a:r>
              <a:rPr lang="en-CA" dirty="0"/>
              <a:t>5. Random and </a:t>
            </a:r>
            <a:r>
              <a:rPr lang="en-US" b="1" dirty="0"/>
              <a:t>Toiletries </a:t>
            </a:r>
          </a:p>
          <a:p>
            <a:r>
              <a:rPr lang="en-US" dirty="0"/>
              <a:t>6. Optional </a:t>
            </a:r>
            <a:endParaRPr lang="en-CA" dirty="0"/>
          </a:p>
          <a:p>
            <a:endParaRPr lang="en-CA" dirty="0"/>
          </a:p>
        </p:txBody>
      </p:sp>
    </p:spTree>
    <p:extLst>
      <p:ext uri="{BB962C8B-B14F-4D97-AF65-F5344CB8AC3E}">
        <p14:creationId xmlns:p14="http://schemas.microsoft.com/office/powerpoint/2010/main" val="1839914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b="1" dirty="0"/>
              <a:t>Cooking in winter….</a:t>
            </a:r>
            <a:endParaRPr lang="en-CA" dirty="0"/>
          </a:p>
        </p:txBody>
      </p:sp>
      <p:sp>
        <p:nvSpPr>
          <p:cNvPr id="14" name="Content Placeholder 13"/>
          <p:cNvSpPr>
            <a:spLocks noGrp="1"/>
          </p:cNvSpPr>
          <p:nvPr>
            <p:ph idx="1"/>
          </p:nvPr>
        </p:nvSpPr>
        <p:spPr/>
        <p:txBody>
          <a:bodyPr/>
          <a:lstStyle/>
          <a:p>
            <a:pPr lvl="0"/>
            <a:r>
              <a:rPr lang="en-US" dirty="0"/>
              <a:t>Is slower</a:t>
            </a:r>
            <a:endParaRPr lang="en-CA" dirty="0"/>
          </a:p>
          <a:p>
            <a:pPr lvl="0"/>
            <a:r>
              <a:rPr lang="en-US" dirty="0"/>
              <a:t>Means cold hands and numb, inactive feet</a:t>
            </a:r>
            <a:endParaRPr lang="en-CA" dirty="0"/>
          </a:p>
          <a:p>
            <a:pPr lvl="0"/>
            <a:r>
              <a:rPr lang="en-US" dirty="0"/>
              <a:t>Means dexterity is limited by mittens</a:t>
            </a:r>
            <a:endParaRPr lang="en-CA" dirty="0"/>
          </a:p>
          <a:p>
            <a:pPr lvl="0"/>
            <a:r>
              <a:rPr lang="en-US" dirty="0"/>
              <a:t>Means frequent scarcity of liquid water</a:t>
            </a:r>
            <a:endParaRPr lang="en-CA" dirty="0"/>
          </a:p>
          <a:p>
            <a:pPr lvl="0"/>
            <a:r>
              <a:rPr lang="en-US" dirty="0"/>
              <a:t>Has shorter days, longer nights</a:t>
            </a:r>
            <a:endParaRPr lang="en-CA" dirty="0"/>
          </a:p>
        </p:txBody>
      </p:sp>
    </p:spTree>
    <p:extLst>
      <p:ext uri="{BB962C8B-B14F-4D97-AF65-F5344CB8AC3E}">
        <p14:creationId xmlns:p14="http://schemas.microsoft.com/office/powerpoint/2010/main" val="35614984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50C61-FC77-49B4-B945-5A5B5D6337CB}"/>
              </a:ext>
            </a:extLst>
          </p:cNvPr>
          <p:cNvSpPr>
            <a:spLocks noGrp="1"/>
          </p:cNvSpPr>
          <p:nvPr>
            <p:ph type="title"/>
          </p:nvPr>
        </p:nvSpPr>
        <p:spPr/>
        <p:txBody>
          <a:bodyPr/>
          <a:lstStyle/>
          <a:p>
            <a:r>
              <a:rPr lang="en-CA" dirty="0"/>
              <a:t>Water</a:t>
            </a:r>
          </a:p>
        </p:txBody>
      </p:sp>
      <p:sp>
        <p:nvSpPr>
          <p:cNvPr id="3" name="Content Placeholder 2">
            <a:extLst>
              <a:ext uri="{FF2B5EF4-FFF2-40B4-BE49-F238E27FC236}">
                <a16:creationId xmlns:a16="http://schemas.microsoft.com/office/drawing/2014/main" id="{4CBA424A-3ADD-4781-9DC8-292896BC36FA}"/>
              </a:ext>
            </a:extLst>
          </p:cNvPr>
          <p:cNvSpPr>
            <a:spLocks noGrp="1"/>
          </p:cNvSpPr>
          <p:nvPr>
            <p:ph idx="1"/>
          </p:nvPr>
        </p:nvSpPr>
        <p:spPr>
          <a:xfrm>
            <a:off x="1593436" y="1600200"/>
            <a:ext cx="9782801" cy="4781128"/>
          </a:xfrm>
        </p:spPr>
        <p:txBody>
          <a:bodyPr>
            <a:normAutofit fontScale="70000" lnSpcReduction="20000"/>
          </a:bodyPr>
          <a:lstStyle/>
          <a:p>
            <a:r>
              <a:rPr lang="en-US" dirty="0"/>
              <a:t>The winter environment is a low humidity environment. You must replace water caused by evaporation, respiration, perspiration, and excretion. Depending on body size and level of activity, you must </a:t>
            </a:r>
            <a:r>
              <a:rPr lang="en-US" b="1" dirty="0"/>
              <a:t>drink 2-4 quarts of water per day </a:t>
            </a:r>
            <a:r>
              <a:rPr lang="en-US" dirty="0"/>
              <a:t>to replace what you lose.</a:t>
            </a:r>
            <a:endParaRPr lang="en-CA" dirty="0"/>
          </a:p>
          <a:p>
            <a:r>
              <a:rPr lang="en-US" b="1" dirty="0"/>
              <a:t>Drink a lot and drink often. </a:t>
            </a:r>
            <a:r>
              <a:rPr lang="en-US" dirty="0"/>
              <a:t>Your body is like a garden, it will produce better with regular watering, instead of staggered periods of drought and flood.</a:t>
            </a:r>
            <a:endParaRPr lang="en-CA" dirty="0"/>
          </a:p>
          <a:p>
            <a:r>
              <a:rPr lang="en-US" dirty="0"/>
              <a:t>Signs of dehydration are:</a:t>
            </a:r>
            <a:endParaRPr lang="en-CA" dirty="0"/>
          </a:p>
          <a:p>
            <a:pPr lvl="0"/>
            <a:r>
              <a:rPr lang="en-US" dirty="0"/>
              <a:t>Decreased urine volume</a:t>
            </a:r>
            <a:endParaRPr lang="en-CA" dirty="0"/>
          </a:p>
          <a:p>
            <a:pPr lvl="0"/>
            <a:r>
              <a:rPr lang="en-US" dirty="0"/>
              <a:t>Increased urine color and odor</a:t>
            </a:r>
            <a:endParaRPr lang="en-CA" dirty="0"/>
          </a:p>
          <a:p>
            <a:pPr lvl="0"/>
            <a:r>
              <a:rPr lang="en-US" dirty="0"/>
              <a:t>Lack of perspiration</a:t>
            </a:r>
            <a:endParaRPr lang="en-CA" dirty="0"/>
          </a:p>
          <a:p>
            <a:pPr lvl="0"/>
            <a:r>
              <a:rPr lang="en-US" dirty="0"/>
              <a:t>Dizziness</a:t>
            </a:r>
            <a:endParaRPr lang="en-CA" dirty="0"/>
          </a:p>
          <a:p>
            <a:pPr lvl="0"/>
            <a:r>
              <a:rPr lang="en-US" dirty="0"/>
              <a:t>Weight loss (check at end of trip)</a:t>
            </a:r>
            <a:endParaRPr lang="en-CA" dirty="0"/>
          </a:p>
          <a:p>
            <a:r>
              <a:rPr lang="en-US" dirty="0"/>
              <a:t>A leader should make sure that everyone drinks a lot and often, whether they are thirsty or not.</a:t>
            </a:r>
            <a:endParaRPr lang="en-CA" dirty="0"/>
          </a:p>
          <a:p>
            <a:endParaRPr lang="en-CA" dirty="0"/>
          </a:p>
        </p:txBody>
      </p:sp>
    </p:spTree>
    <p:extLst>
      <p:ext uri="{BB962C8B-B14F-4D97-AF65-F5344CB8AC3E}">
        <p14:creationId xmlns:p14="http://schemas.microsoft.com/office/powerpoint/2010/main" val="1194756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B040C-8310-41AB-B544-40F4F4D59EBD}"/>
              </a:ext>
            </a:extLst>
          </p:cNvPr>
          <p:cNvSpPr>
            <a:spLocks noGrp="1"/>
          </p:cNvSpPr>
          <p:nvPr>
            <p:ph type="title"/>
          </p:nvPr>
        </p:nvSpPr>
        <p:spPr/>
        <p:txBody>
          <a:bodyPr/>
          <a:lstStyle/>
          <a:p>
            <a:r>
              <a:rPr lang="en-US" b="1" dirty="0"/>
              <a:t>WINTER NUTRITION</a:t>
            </a:r>
            <a:br>
              <a:rPr lang="en-CA" dirty="0"/>
            </a:br>
            <a:endParaRPr lang="en-CA" dirty="0"/>
          </a:p>
        </p:txBody>
      </p:sp>
      <p:sp>
        <p:nvSpPr>
          <p:cNvPr id="3" name="Content Placeholder 2">
            <a:extLst>
              <a:ext uri="{FF2B5EF4-FFF2-40B4-BE49-F238E27FC236}">
                <a16:creationId xmlns:a16="http://schemas.microsoft.com/office/drawing/2014/main" id="{C6172078-007C-4705-913B-061DE1457114}"/>
              </a:ext>
            </a:extLst>
          </p:cNvPr>
          <p:cNvSpPr>
            <a:spLocks noGrp="1"/>
          </p:cNvSpPr>
          <p:nvPr>
            <p:ph idx="1"/>
          </p:nvPr>
        </p:nvSpPr>
        <p:spPr/>
        <p:txBody>
          <a:bodyPr/>
          <a:lstStyle/>
          <a:p>
            <a:pPr marL="0" indent="0">
              <a:buNone/>
            </a:pPr>
            <a:r>
              <a:rPr lang="en-US" dirty="0"/>
              <a:t>Calories provide energy for work and warmth, and caloric needs in the winter are much higher – 3600-6000 calories/person/day. Caloric need depends on:</a:t>
            </a:r>
            <a:br>
              <a:rPr lang="en-US" dirty="0"/>
            </a:br>
            <a:br>
              <a:rPr lang="en-US" dirty="0"/>
            </a:br>
            <a:r>
              <a:rPr lang="en-US" dirty="0"/>
              <a:t>1) body size, </a:t>
            </a:r>
            <a:br>
              <a:rPr lang="en-US" dirty="0"/>
            </a:br>
            <a:r>
              <a:rPr lang="en-US" dirty="0"/>
              <a:t>2) weight, </a:t>
            </a:r>
            <a:br>
              <a:rPr lang="en-US" dirty="0"/>
            </a:br>
            <a:r>
              <a:rPr lang="en-US" dirty="0"/>
              <a:t>3) physical conditioning, </a:t>
            </a:r>
            <a:br>
              <a:rPr lang="en-US" dirty="0"/>
            </a:br>
            <a:r>
              <a:rPr lang="en-US" dirty="0"/>
              <a:t>4) activity level, and </a:t>
            </a:r>
            <a:br>
              <a:rPr lang="en-US" dirty="0"/>
            </a:br>
            <a:r>
              <a:rPr lang="en-US" dirty="0"/>
              <a:t>5) weather.</a:t>
            </a:r>
            <a:endParaRPr lang="en-CA" dirty="0"/>
          </a:p>
          <a:p>
            <a:endParaRPr lang="en-CA" dirty="0"/>
          </a:p>
        </p:txBody>
      </p:sp>
    </p:spTree>
    <p:extLst>
      <p:ext uri="{BB962C8B-B14F-4D97-AF65-F5344CB8AC3E}">
        <p14:creationId xmlns:p14="http://schemas.microsoft.com/office/powerpoint/2010/main" val="1568289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C7C9C-BB0A-44A9-88D6-CECCBA2B0D06}"/>
              </a:ext>
            </a:extLst>
          </p:cNvPr>
          <p:cNvSpPr>
            <a:spLocks noGrp="1"/>
          </p:cNvSpPr>
          <p:nvPr>
            <p:ph type="title"/>
          </p:nvPr>
        </p:nvSpPr>
        <p:spPr/>
        <p:txBody>
          <a:bodyPr>
            <a:normAutofit/>
          </a:bodyPr>
          <a:lstStyle/>
          <a:p>
            <a:r>
              <a:rPr lang="en-US" b="1" dirty="0"/>
              <a:t>5 BASIC FOOD GROUPS</a:t>
            </a:r>
            <a:r>
              <a:rPr lang="en-US" dirty="0"/>
              <a:t> (We have already considered water)</a:t>
            </a:r>
            <a:endParaRPr lang="en-CA" dirty="0"/>
          </a:p>
        </p:txBody>
      </p:sp>
      <p:sp>
        <p:nvSpPr>
          <p:cNvPr id="3" name="Content Placeholder 2">
            <a:extLst>
              <a:ext uri="{FF2B5EF4-FFF2-40B4-BE49-F238E27FC236}">
                <a16:creationId xmlns:a16="http://schemas.microsoft.com/office/drawing/2014/main" id="{F12F58B6-165A-43E5-988A-4A9F964C99A2}"/>
              </a:ext>
            </a:extLst>
          </p:cNvPr>
          <p:cNvSpPr>
            <a:spLocks noGrp="1"/>
          </p:cNvSpPr>
          <p:nvPr>
            <p:ph idx="1"/>
          </p:nvPr>
        </p:nvSpPr>
        <p:spPr/>
        <p:txBody>
          <a:bodyPr>
            <a:normAutofit fontScale="55000" lnSpcReduction="20000"/>
          </a:bodyPr>
          <a:lstStyle/>
          <a:p>
            <a:r>
              <a:rPr lang="en-US" b="1" dirty="0"/>
              <a:t>1</a:t>
            </a:r>
            <a:r>
              <a:rPr lang="en-US" dirty="0"/>
              <a:t>. Carbohydrates: starches and sugars, simple molecules, easily and quickly metabolized, release energy quickly and don’t last long.</a:t>
            </a:r>
            <a:endParaRPr lang="en-CA" dirty="0"/>
          </a:p>
          <a:p>
            <a:r>
              <a:rPr lang="en-US" dirty="0"/>
              <a:t>Obtain from: cereals, grains, pasta, starchy vegetables, fruits, candy, gelatin and honey.</a:t>
            </a:r>
            <a:endParaRPr lang="en-CA" dirty="0"/>
          </a:p>
          <a:p>
            <a:r>
              <a:rPr lang="en-US" b="1" dirty="0"/>
              <a:t>2</a:t>
            </a:r>
            <a:r>
              <a:rPr lang="en-US" dirty="0"/>
              <a:t>. Proteins: complete and incomplete, complex molecules, building blocks – cell construction and repair, same number of calories/pound as carbohydrates, metabolized slowly, extra stored as fat, holds off hunger, good evening meal.</a:t>
            </a:r>
            <a:endParaRPr lang="en-CA" dirty="0"/>
          </a:p>
          <a:p>
            <a:r>
              <a:rPr lang="en-US" dirty="0"/>
              <a:t>Obtain from: meat, cheese, milk, eggs, whole grains, seeds, legumes.</a:t>
            </a:r>
            <a:endParaRPr lang="en-CA" dirty="0"/>
          </a:p>
          <a:p>
            <a:r>
              <a:rPr lang="en-US" b="1" dirty="0"/>
              <a:t>3</a:t>
            </a:r>
            <a:r>
              <a:rPr lang="en-US" dirty="0"/>
              <a:t>. Fats: complex molecule, metabolize slowly, 2X more calories/pound than either carbohydrates or proteins, good for energy over long term.</a:t>
            </a:r>
            <a:endParaRPr lang="en-CA" dirty="0"/>
          </a:p>
          <a:p>
            <a:r>
              <a:rPr lang="en-US" dirty="0"/>
              <a:t>Obtain from: oil, margarine, butter, nuts, cheese, meat fat.</a:t>
            </a:r>
            <a:endParaRPr lang="en-CA" dirty="0"/>
          </a:p>
          <a:p>
            <a:r>
              <a:rPr lang="en-US" b="1" dirty="0"/>
              <a:t>4</a:t>
            </a:r>
            <a:r>
              <a:rPr lang="en-US" dirty="0"/>
              <a:t>. Vitamins: catalysts for metabolism, contain no calories, not too necessary except on long trips, excess is not beneficial, Vitamin C is the only one retained for just a short time, for longer trips, vitamins will become necessary for proper body function.</a:t>
            </a:r>
            <a:endParaRPr lang="en-CA" dirty="0"/>
          </a:p>
          <a:p>
            <a:r>
              <a:rPr lang="en-US" b="1" dirty="0"/>
              <a:t>5</a:t>
            </a:r>
            <a:r>
              <a:rPr lang="en-US" dirty="0"/>
              <a:t>. Minerals: aid in many physiological processes, found in foods and water, calcium, iodine and iron are the most important.</a:t>
            </a:r>
            <a:endParaRPr lang="en-CA" dirty="0"/>
          </a:p>
          <a:p>
            <a:r>
              <a:rPr lang="en-US" dirty="0"/>
              <a:t> </a:t>
            </a:r>
            <a:endParaRPr lang="en-CA" dirty="0"/>
          </a:p>
          <a:p>
            <a:endParaRPr lang="en-CA" dirty="0"/>
          </a:p>
        </p:txBody>
      </p:sp>
    </p:spTree>
    <p:extLst>
      <p:ext uri="{BB962C8B-B14F-4D97-AF65-F5344CB8AC3E}">
        <p14:creationId xmlns:p14="http://schemas.microsoft.com/office/powerpoint/2010/main" val="224710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CC018-D583-4332-B86B-F5C0A25E4960}"/>
              </a:ext>
            </a:extLst>
          </p:cNvPr>
          <p:cNvSpPr>
            <a:spLocks noGrp="1"/>
          </p:cNvSpPr>
          <p:nvPr>
            <p:ph type="title"/>
          </p:nvPr>
        </p:nvSpPr>
        <p:spPr/>
        <p:txBody>
          <a:bodyPr/>
          <a:lstStyle/>
          <a:p>
            <a:r>
              <a:rPr lang="en-US" b="1" dirty="0"/>
              <a:t>MENU PLANNING CONSIDERATIONS</a:t>
            </a:r>
            <a:br>
              <a:rPr lang="en-CA" dirty="0"/>
            </a:br>
            <a:endParaRPr lang="en-CA" dirty="0"/>
          </a:p>
        </p:txBody>
      </p:sp>
      <p:sp>
        <p:nvSpPr>
          <p:cNvPr id="3" name="Content Placeholder 2">
            <a:extLst>
              <a:ext uri="{FF2B5EF4-FFF2-40B4-BE49-F238E27FC236}">
                <a16:creationId xmlns:a16="http://schemas.microsoft.com/office/drawing/2014/main" id="{59801C52-0DBB-41D6-B0C9-C00A0A894ACE}"/>
              </a:ext>
            </a:extLst>
          </p:cNvPr>
          <p:cNvSpPr>
            <a:spLocks noGrp="1"/>
          </p:cNvSpPr>
          <p:nvPr>
            <p:ph idx="1"/>
          </p:nvPr>
        </p:nvSpPr>
        <p:spPr/>
        <p:txBody>
          <a:bodyPr>
            <a:normAutofit fontScale="55000" lnSpcReduction="20000"/>
          </a:bodyPr>
          <a:lstStyle/>
          <a:p>
            <a:r>
              <a:rPr lang="en-US" dirty="0"/>
              <a:t>1. EVERYONE EATS</a:t>
            </a:r>
            <a:endParaRPr lang="en-CA" dirty="0"/>
          </a:p>
          <a:p>
            <a:r>
              <a:rPr lang="en-US" dirty="0"/>
              <a:t>2. Nutritional needs – high energy/bulk, weight</a:t>
            </a:r>
            <a:endParaRPr lang="en-CA" dirty="0"/>
          </a:p>
          <a:p>
            <a:r>
              <a:rPr lang="en-US" dirty="0"/>
              <a:t>3. Ease and speed of cooking</a:t>
            </a:r>
            <a:endParaRPr lang="en-CA" dirty="0"/>
          </a:p>
          <a:p>
            <a:r>
              <a:rPr lang="en-US" dirty="0"/>
              <a:t>4. Number of people in group</a:t>
            </a:r>
            <a:endParaRPr lang="en-CA" dirty="0"/>
          </a:p>
          <a:p>
            <a:r>
              <a:rPr lang="en-US" dirty="0"/>
              <a:t>5. Length of trip</a:t>
            </a:r>
            <a:endParaRPr lang="en-CA" dirty="0"/>
          </a:p>
          <a:p>
            <a:r>
              <a:rPr lang="en-US" dirty="0"/>
              <a:t>6. Type and level of activity</a:t>
            </a:r>
            <a:endParaRPr lang="en-CA" dirty="0"/>
          </a:p>
          <a:p>
            <a:r>
              <a:rPr lang="en-US" dirty="0"/>
              <a:t>7. Variety needed</a:t>
            </a:r>
            <a:endParaRPr lang="en-CA" dirty="0"/>
          </a:p>
          <a:p>
            <a:r>
              <a:rPr lang="en-US" dirty="0"/>
              <a:t>8. Pre-trip preparation time needed</a:t>
            </a:r>
            <a:endParaRPr lang="en-CA" dirty="0"/>
          </a:p>
          <a:p>
            <a:r>
              <a:rPr lang="en-US" dirty="0"/>
              <a:t>9. Likes and dislikes of group members</a:t>
            </a:r>
            <a:endParaRPr lang="en-CA" dirty="0"/>
          </a:p>
          <a:p>
            <a:r>
              <a:rPr lang="en-US" dirty="0"/>
              <a:t>10. Budget</a:t>
            </a:r>
            <a:endParaRPr lang="en-CA" dirty="0"/>
          </a:p>
          <a:p>
            <a:pPr marL="0" indent="0">
              <a:buNone/>
            </a:pPr>
            <a:endParaRPr lang="en-CA" dirty="0"/>
          </a:p>
          <a:p>
            <a:r>
              <a:rPr lang="en-US" dirty="0"/>
              <a:t>Greater than 50% should be carbohydrates</a:t>
            </a:r>
            <a:endParaRPr lang="en-CA" dirty="0"/>
          </a:p>
          <a:p>
            <a:r>
              <a:rPr lang="en-US" dirty="0"/>
              <a:t>25% should be fats remainder – proteins</a:t>
            </a:r>
            <a:endParaRPr lang="en-CA" dirty="0"/>
          </a:p>
          <a:p>
            <a:endParaRPr lang="en-CA" dirty="0"/>
          </a:p>
        </p:txBody>
      </p:sp>
    </p:spTree>
    <p:extLst>
      <p:ext uri="{BB962C8B-B14F-4D97-AF65-F5344CB8AC3E}">
        <p14:creationId xmlns:p14="http://schemas.microsoft.com/office/powerpoint/2010/main" val="2182938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0805E-0D97-4A6D-8CBC-BC436BD6EDD5}"/>
              </a:ext>
            </a:extLst>
          </p:cNvPr>
          <p:cNvSpPr>
            <a:spLocks noGrp="1"/>
          </p:cNvSpPr>
          <p:nvPr>
            <p:ph type="title"/>
          </p:nvPr>
        </p:nvSpPr>
        <p:spPr/>
        <p:txBody>
          <a:bodyPr>
            <a:normAutofit fontScale="90000"/>
          </a:bodyPr>
          <a:lstStyle/>
          <a:p>
            <a:r>
              <a:rPr lang="en-US" dirty="0"/>
              <a:t> </a:t>
            </a:r>
            <a:br>
              <a:rPr lang="en-CA" dirty="0"/>
            </a:br>
            <a:r>
              <a:rPr lang="en-US" b="1" dirty="0"/>
              <a:t>MENU PLANNING TIPS</a:t>
            </a:r>
            <a:br>
              <a:rPr lang="en-CA" dirty="0"/>
            </a:br>
            <a:endParaRPr lang="en-CA" dirty="0"/>
          </a:p>
        </p:txBody>
      </p:sp>
      <p:sp>
        <p:nvSpPr>
          <p:cNvPr id="3" name="Content Placeholder 2">
            <a:extLst>
              <a:ext uri="{FF2B5EF4-FFF2-40B4-BE49-F238E27FC236}">
                <a16:creationId xmlns:a16="http://schemas.microsoft.com/office/drawing/2014/main" id="{6AE543B2-E42F-4512-B27F-D016969DC22D}"/>
              </a:ext>
            </a:extLst>
          </p:cNvPr>
          <p:cNvSpPr>
            <a:spLocks noGrp="1"/>
          </p:cNvSpPr>
          <p:nvPr>
            <p:ph idx="1"/>
          </p:nvPr>
        </p:nvSpPr>
        <p:spPr/>
        <p:txBody>
          <a:bodyPr>
            <a:normAutofit fontScale="77500" lnSpcReduction="20000"/>
          </a:bodyPr>
          <a:lstStyle/>
          <a:p>
            <a:r>
              <a:rPr lang="en-US" dirty="0"/>
              <a:t>1. One pot meals.</a:t>
            </a:r>
            <a:endParaRPr lang="en-CA" dirty="0"/>
          </a:p>
          <a:p>
            <a:r>
              <a:rPr lang="en-US" dirty="0"/>
              <a:t>2. Some freeze dried meals- lightweight and short preparation.</a:t>
            </a:r>
            <a:endParaRPr lang="en-CA" dirty="0"/>
          </a:p>
          <a:p>
            <a:r>
              <a:rPr lang="en-US" dirty="0"/>
              <a:t>3. Pre-package foods, combine ingredients together and pack all meal components together, MARK WHAT IT IS AND WHAT MEAL IT IS FOR.</a:t>
            </a:r>
            <a:endParaRPr lang="en-CA" dirty="0"/>
          </a:p>
          <a:p>
            <a:r>
              <a:rPr lang="en-US" dirty="0"/>
              <a:t>4. Fortify with extra fats, sugars (margarine, cheese, sugar).</a:t>
            </a:r>
            <a:endParaRPr lang="en-CA" dirty="0"/>
          </a:p>
          <a:p>
            <a:r>
              <a:rPr lang="en-US" dirty="0"/>
              <a:t>5. MIX foods in resealable plastic bags – less mess.</a:t>
            </a:r>
            <a:endParaRPr lang="en-CA" dirty="0"/>
          </a:p>
          <a:p>
            <a:r>
              <a:rPr lang="en-US" dirty="0"/>
              <a:t>6. Use quickest cooking forms of ingredients.</a:t>
            </a:r>
            <a:endParaRPr lang="en-CA" dirty="0"/>
          </a:p>
          <a:p>
            <a:r>
              <a:rPr lang="en-US" dirty="0"/>
              <a:t>7. Keep in mind that you are cooking on a small stove – don’t plan pancakes for a large group.</a:t>
            </a:r>
            <a:endParaRPr lang="en-CA" dirty="0"/>
          </a:p>
          <a:p>
            <a:r>
              <a:rPr lang="en-US" dirty="0"/>
              <a:t>8. Plan some blizzard meals – no-cook and high energy.</a:t>
            </a:r>
            <a:endParaRPr lang="en-CA" dirty="0"/>
          </a:p>
          <a:p>
            <a:r>
              <a:rPr lang="en-US" dirty="0"/>
              <a:t>9. A spice kit adds variety.</a:t>
            </a:r>
            <a:endParaRPr lang="en-CA" dirty="0"/>
          </a:p>
          <a:p>
            <a:endParaRPr lang="en-CA" dirty="0"/>
          </a:p>
        </p:txBody>
      </p:sp>
    </p:spTree>
    <p:extLst>
      <p:ext uri="{BB962C8B-B14F-4D97-AF65-F5344CB8AC3E}">
        <p14:creationId xmlns:p14="http://schemas.microsoft.com/office/powerpoint/2010/main" val="2715046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61344-847F-4C9D-82D2-C79378FDEA32}"/>
              </a:ext>
            </a:extLst>
          </p:cNvPr>
          <p:cNvSpPr>
            <a:spLocks noGrp="1"/>
          </p:cNvSpPr>
          <p:nvPr>
            <p:ph type="title"/>
          </p:nvPr>
        </p:nvSpPr>
        <p:spPr/>
        <p:txBody>
          <a:bodyPr/>
          <a:lstStyle/>
          <a:p>
            <a:r>
              <a:rPr lang="en-US" b="1" dirty="0"/>
              <a:t>COOKING TIPS</a:t>
            </a:r>
            <a:br>
              <a:rPr lang="en-CA" dirty="0"/>
            </a:br>
            <a:endParaRPr lang="en-CA" dirty="0"/>
          </a:p>
        </p:txBody>
      </p:sp>
      <p:sp>
        <p:nvSpPr>
          <p:cNvPr id="3" name="Content Placeholder 2">
            <a:extLst>
              <a:ext uri="{FF2B5EF4-FFF2-40B4-BE49-F238E27FC236}">
                <a16:creationId xmlns:a16="http://schemas.microsoft.com/office/drawing/2014/main" id="{4478CE64-57A0-440B-AAA3-3DD951C4ACF1}"/>
              </a:ext>
            </a:extLst>
          </p:cNvPr>
          <p:cNvSpPr>
            <a:spLocks noGrp="1"/>
          </p:cNvSpPr>
          <p:nvPr>
            <p:ph idx="1"/>
          </p:nvPr>
        </p:nvSpPr>
        <p:spPr>
          <a:xfrm>
            <a:off x="1593436" y="1600200"/>
            <a:ext cx="9782801" cy="4781128"/>
          </a:xfrm>
        </p:spPr>
        <p:txBody>
          <a:bodyPr>
            <a:normAutofit fontScale="92500" lnSpcReduction="20000"/>
          </a:bodyPr>
          <a:lstStyle/>
          <a:p>
            <a:r>
              <a:rPr lang="en-US" dirty="0"/>
              <a:t>1. Never cook in a tent – fire danger and CO poisoning.</a:t>
            </a:r>
            <a:endParaRPr lang="en-CA" dirty="0"/>
          </a:p>
          <a:p>
            <a:r>
              <a:rPr lang="en-US" dirty="0"/>
              <a:t>2. Eat with a spoon – easy to clean, does everything a fork can.</a:t>
            </a:r>
            <a:endParaRPr lang="en-CA" dirty="0"/>
          </a:p>
          <a:p>
            <a:r>
              <a:rPr lang="en-US" dirty="0"/>
              <a:t>3. </a:t>
            </a:r>
            <a:r>
              <a:rPr lang="en-US" dirty="0" err="1"/>
              <a:t>Ensolite</a:t>
            </a:r>
            <a:r>
              <a:rPr lang="en-US" dirty="0"/>
              <a:t> pad for stove – insulates from cold snow which kills pressure and reduces efficiency.</a:t>
            </a:r>
            <a:endParaRPr lang="en-CA" dirty="0"/>
          </a:p>
          <a:p>
            <a:r>
              <a:rPr lang="en-US" dirty="0"/>
              <a:t>4. Clean with snow – it is abrasive and easy.</a:t>
            </a:r>
            <a:endParaRPr lang="en-CA" dirty="0"/>
          </a:p>
          <a:p>
            <a:r>
              <a:rPr lang="en-US" dirty="0"/>
              <a:t>5. Keep snow off bottoms of pans – melting snow will put stove out.</a:t>
            </a:r>
            <a:endParaRPr lang="en-CA" dirty="0"/>
          </a:p>
          <a:p>
            <a:r>
              <a:rPr lang="en-US" dirty="0"/>
              <a:t>6. Don’t let leftover food freeze into pan – difficult to clean.</a:t>
            </a:r>
            <a:endParaRPr lang="en-CA" dirty="0"/>
          </a:p>
          <a:p>
            <a:r>
              <a:rPr lang="en-US" dirty="0"/>
              <a:t>7. Carry starter water for cooking – easier to melt ice than snow. Melt small amount of compressed snow at a time.</a:t>
            </a:r>
            <a:endParaRPr lang="en-CA" dirty="0"/>
          </a:p>
          <a:p>
            <a:endParaRPr lang="en-CA" dirty="0"/>
          </a:p>
        </p:txBody>
      </p:sp>
    </p:spTree>
    <p:extLst>
      <p:ext uri="{BB962C8B-B14F-4D97-AF65-F5344CB8AC3E}">
        <p14:creationId xmlns:p14="http://schemas.microsoft.com/office/powerpoint/2010/main" val="3639001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6077D-D14A-4CEE-93FD-3923E5012524}"/>
              </a:ext>
            </a:extLst>
          </p:cNvPr>
          <p:cNvSpPr>
            <a:spLocks noGrp="1"/>
          </p:cNvSpPr>
          <p:nvPr>
            <p:ph type="title"/>
          </p:nvPr>
        </p:nvSpPr>
        <p:spPr>
          <a:xfrm>
            <a:off x="1603710" y="826643"/>
            <a:ext cx="9782801" cy="1239837"/>
          </a:xfrm>
        </p:spPr>
        <p:txBody>
          <a:bodyPr>
            <a:normAutofit fontScale="90000"/>
          </a:bodyPr>
          <a:lstStyle/>
          <a:p>
            <a:pPr indent="457200" eaLnBrk="0" fontAlgn="base" hangingPunct="0">
              <a:lnSpc>
                <a:spcPct val="100000"/>
              </a:lnSpc>
              <a:spcAft>
                <a:spcPct val="0"/>
              </a:spcAft>
            </a:pPr>
            <a:r>
              <a:rPr lang="en-US" altLang="en-US" b="1" dirty="0">
                <a:solidFill>
                  <a:schemeClr val="tx1"/>
                </a:solidFill>
                <a:latin typeface="Arial" panose="020B0604020202020204" pitchFamily="34" charset="0"/>
                <a:ea typeface="Times New Roman" panose="02020603050405020304" pitchFamily="18" charset="0"/>
              </a:rPr>
              <a:t>Winter Camping Cooking Assignment</a:t>
            </a:r>
            <a:br>
              <a:rPr lang="en-CA" altLang="en-US" sz="800" dirty="0">
                <a:solidFill>
                  <a:schemeClr val="tx1"/>
                </a:solidFill>
                <a:latin typeface="Arial" panose="020B0604020202020204" pitchFamily="34" charset="0"/>
              </a:rPr>
            </a:br>
            <a:r>
              <a:rPr lang="en-US" altLang="en-US" sz="1300" dirty="0">
                <a:solidFill>
                  <a:schemeClr val="tx1"/>
                </a:solidFill>
                <a:latin typeface="Arial" panose="020B0604020202020204" pitchFamily="34" charset="0"/>
                <a:ea typeface="Times New Roman" panose="02020603050405020304" pitchFamily="18" charset="0"/>
              </a:rPr>
              <a:t>You are responsible for planning and preparing the meals for yourself and 3 other students on a 2 day and 2 night winter camping wilderness trip. You must organize everything from the grocery list, to the shopping, to the packing and preparing and the cleanup. One student on the trip is very allergic to peanuts and all peanut products. This assignment will be great practice for winter camping trip and you will do another one for our summer trips at a later date.</a:t>
            </a:r>
            <a:br>
              <a:rPr lang="en-CA" altLang="en-US" sz="200" dirty="0">
                <a:solidFill>
                  <a:schemeClr val="tx1"/>
                </a:solidFill>
                <a:latin typeface="Arial" panose="020B0604020202020204" pitchFamily="34" charset="0"/>
              </a:rPr>
            </a:br>
            <a:br>
              <a:rPr lang="en-CA" altLang="en-US" sz="800" dirty="0">
                <a:solidFill>
                  <a:schemeClr val="tx1"/>
                </a:solidFill>
                <a:latin typeface="Arial" panose="020B0604020202020204" pitchFamily="34" charset="0"/>
              </a:rPr>
            </a:br>
            <a:endParaRPr lang="en-CA" dirty="0"/>
          </a:p>
        </p:txBody>
      </p:sp>
      <p:sp>
        <p:nvSpPr>
          <p:cNvPr id="3" name="Content Placeholder 2">
            <a:extLst>
              <a:ext uri="{FF2B5EF4-FFF2-40B4-BE49-F238E27FC236}">
                <a16:creationId xmlns:a16="http://schemas.microsoft.com/office/drawing/2014/main" id="{737CF1F5-CA70-4504-9CE4-BE638284053E}"/>
              </a:ext>
            </a:extLst>
          </p:cNvPr>
          <p:cNvSpPr>
            <a:spLocks noGrp="1"/>
          </p:cNvSpPr>
          <p:nvPr>
            <p:ph idx="1"/>
          </p:nvPr>
        </p:nvSpPr>
        <p:spPr/>
        <p:txBody>
          <a:bodyPr>
            <a:normAutofit fontScale="40000" lnSpcReduction="20000"/>
          </a:bodyPr>
          <a:lstStyle/>
          <a:p>
            <a:r>
              <a:rPr lang="en-US" b="1" dirty="0"/>
              <a:t>Step 1</a:t>
            </a:r>
            <a:r>
              <a:rPr lang="en-US" dirty="0"/>
              <a:t> – Decide on 2 breakfasts, one lunch, supper, drinks and snacks for the trip. Keep in mind the tips and considerations on menu planning that we went over in class.</a:t>
            </a:r>
            <a:endParaRPr lang="en-CA" dirty="0"/>
          </a:p>
          <a:p>
            <a:r>
              <a:rPr lang="en-US" dirty="0"/>
              <a:t> </a:t>
            </a:r>
            <a:endParaRPr lang="en-CA" dirty="0"/>
          </a:p>
          <a:p>
            <a:r>
              <a:rPr lang="en-US" b="1" dirty="0"/>
              <a:t>Step 2</a:t>
            </a:r>
            <a:r>
              <a:rPr lang="en-US" dirty="0"/>
              <a:t> – Make a list of all of the food, drinks, spices, condiments that you will have to buy to make these meals. Include in this list the estimated amounts of each item that you will need. (cups, packages, </a:t>
            </a:r>
            <a:r>
              <a:rPr lang="en-US" dirty="0" err="1"/>
              <a:t>mls</a:t>
            </a:r>
            <a:r>
              <a:rPr lang="en-US" dirty="0"/>
              <a:t>, </a:t>
            </a:r>
            <a:r>
              <a:rPr lang="en-US" dirty="0" err="1"/>
              <a:t>spoonfuls</a:t>
            </a:r>
            <a:r>
              <a:rPr lang="en-US" dirty="0"/>
              <a:t>,)</a:t>
            </a:r>
            <a:endParaRPr lang="en-CA" dirty="0"/>
          </a:p>
          <a:p>
            <a:r>
              <a:rPr lang="en-US" dirty="0"/>
              <a:t> </a:t>
            </a:r>
            <a:endParaRPr lang="en-CA" dirty="0"/>
          </a:p>
          <a:p>
            <a:r>
              <a:rPr lang="en-US" b="1" dirty="0"/>
              <a:t>Step 3</a:t>
            </a:r>
            <a:r>
              <a:rPr lang="en-US" dirty="0"/>
              <a:t> – Explain how you will package, pre-prepare, prepare and cook each meal. Remember that because it is winter you are limited by time, comfort and cooking space. Give lots of thought to this section.</a:t>
            </a:r>
            <a:endParaRPr lang="en-CA" dirty="0"/>
          </a:p>
          <a:p>
            <a:r>
              <a:rPr lang="en-US" dirty="0"/>
              <a:t> </a:t>
            </a:r>
            <a:endParaRPr lang="en-CA" dirty="0"/>
          </a:p>
          <a:p>
            <a:r>
              <a:rPr lang="en-US" b="1" dirty="0"/>
              <a:t>Step 4 – </a:t>
            </a:r>
            <a:r>
              <a:rPr lang="en-US" dirty="0"/>
              <a:t>Explain why you chose the meals that you have for the trip. Include things like weight, size, convenience of preparing and clean-up,</a:t>
            </a:r>
            <a:r>
              <a:rPr lang="en-US" b="1" dirty="0"/>
              <a:t> </a:t>
            </a:r>
            <a:r>
              <a:rPr lang="en-US" dirty="0"/>
              <a:t>nutritional value etc. Your rationale must correlate with the “Menu Planning Sheet” that we discussed in class.</a:t>
            </a:r>
            <a:endParaRPr lang="en-CA" dirty="0"/>
          </a:p>
          <a:p>
            <a:r>
              <a:rPr lang="en-US" b="1" dirty="0"/>
              <a:t> </a:t>
            </a:r>
            <a:endParaRPr lang="en-CA" dirty="0"/>
          </a:p>
          <a:p>
            <a:r>
              <a:rPr lang="en-US" b="1" dirty="0"/>
              <a:t>Step 5 – </a:t>
            </a:r>
            <a:r>
              <a:rPr lang="en-US" dirty="0"/>
              <a:t>Organize all of your information onto a typed professional document. Use charts, columns, headings </a:t>
            </a:r>
            <a:r>
              <a:rPr lang="en-US" dirty="0" err="1"/>
              <a:t>etc</a:t>
            </a:r>
            <a:r>
              <a:rPr lang="en-US" dirty="0"/>
              <a:t> to clearly define each of the sections. Include a header with your group members names, the assignment name and the course.</a:t>
            </a:r>
            <a:endParaRPr lang="en-CA" dirty="0"/>
          </a:p>
          <a:p>
            <a:r>
              <a:rPr lang="en-US" dirty="0"/>
              <a:t> </a:t>
            </a:r>
            <a:endParaRPr lang="en-CA" dirty="0"/>
          </a:p>
          <a:p>
            <a:r>
              <a:rPr lang="en-US" dirty="0"/>
              <a:t> </a:t>
            </a:r>
            <a:endParaRPr lang="en-CA" dirty="0"/>
          </a:p>
          <a:p>
            <a:r>
              <a:rPr lang="en-US" dirty="0"/>
              <a:t>Have fun and be creative. No one wants to eat PB and J all the time!</a:t>
            </a:r>
            <a:endParaRPr lang="en-CA" dirty="0"/>
          </a:p>
          <a:p>
            <a:endParaRPr lang="en-CA" dirty="0"/>
          </a:p>
        </p:txBody>
      </p:sp>
      <p:pic>
        <p:nvPicPr>
          <p:cNvPr id="1026" name="Picture 2" descr="MCj02937840000[1]">
            <a:extLst>
              <a:ext uri="{FF2B5EF4-FFF2-40B4-BE49-F238E27FC236}">
                <a16:creationId xmlns:a16="http://schemas.microsoft.com/office/drawing/2014/main" id="{E5A427A4-5ED0-47C6-8B80-B69B9650B0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7773" y="4772449"/>
            <a:ext cx="1584176" cy="1576010"/>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a:extLst>
              <a:ext uri="{FF2B5EF4-FFF2-40B4-BE49-F238E27FC236}">
                <a16:creationId xmlns:a16="http://schemas.microsoft.com/office/drawing/2014/main" id="{A034C0C2-C2C1-4D93-BBDD-AA70A275BE95}"/>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9220643" y="4651629"/>
            <a:ext cx="1847850" cy="1379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43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nowflakes design templat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dk1"/>
        </a:lnRef>
        <a:fillRef idx="0">
          <a:schemeClr val="dk1"/>
        </a:fillRef>
        <a:effectRef idx="0">
          <a:schemeClr val="dk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Snowflakes design slides.potx" id="{DEE1F0AD-706A-4F4C-823D-ADFE5851E3EA}" vid="{52425298-8660-4232-B133-1A88C14B38E6}"/>
    </a:ext>
  </a:extLst>
</a:theme>
</file>

<file path=ppt/theme/theme2.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8853CD7-B1C6-4FDD-B6D0-92A83B857D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915ED37-D514-41C3-9B3C-B262145D17B7}">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0262f94-9f35-4ac3-9a90-690165a166b7"/>
    <ds:schemaRef ds:uri="a4f35948-e619-41b3-aa29-22878b09cfd2"/>
    <ds:schemaRef ds:uri="http://www.w3.org/XML/1998/namespace"/>
    <ds:schemaRef ds:uri="http://purl.org/dc/dcmitype/"/>
  </ds:schemaRefs>
</ds:datastoreItem>
</file>

<file path=customXml/itemProps3.xml><?xml version="1.0" encoding="utf-8"?>
<ds:datastoreItem xmlns:ds="http://schemas.openxmlformats.org/officeDocument/2006/customXml" ds:itemID="{3E783485-1103-4BBC-98A1-D39A248154C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Snowflakes design slides</Template>
  <TotalTime>0</TotalTime>
  <Words>852</Words>
  <Application>Microsoft Office PowerPoint</Application>
  <PresentationFormat>Custom</PresentationFormat>
  <Paragraphs>143</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Euphemia</vt:lpstr>
      <vt:lpstr>Snowflakes design template</vt:lpstr>
      <vt:lpstr>Winter Camping 2020</vt:lpstr>
      <vt:lpstr>Cooking in winter….</vt:lpstr>
      <vt:lpstr>Water</vt:lpstr>
      <vt:lpstr>WINTER NUTRITION </vt:lpstr>
      <vt:lpstr>5 BASIC FOOD GROUPS (We have already considered water)</vt:lpstr>
      <vt:lpstr>MENU PLANNING CONSIDERATIONS </vt:lpstr>
      <vt:lpstr>  MENU PLANNING TIPS </vt:lpstr>
      <vt:lpstr>COOKING TIPS </vt:lpstr>
      <vt:lpstr>Winter Camping Cooking Assignment You are responsible for planning and preparing the meals for yourself and 3 other students on a 2 day and 2 night winter camping wilderness trip. You must organize everything from the grocery list, to the shopping, to the packing and preparing and the cleanup. One student on the trip is very allergic to peanuts and all peanut products. This assignment will be great practice for winter camping trip and you will do another one for our summer trips at a later date.  </vt:lpstr>
      <vt:lpstr>PowerPoint Presentation</vt:lpstr>
      <vt:lpstr>Winter Camping Personal Packing List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Winter Camping 2020</dc:title>
  <dc:creator>Phil Neuendorff</dc:creator>
  <cp:lastModifiedBy>Phil Neuendorff</cp:lastModifiedBy>
  <cp:revision>6</cp:revision>
  <dcterms:created xsi:type="dcterms:W3CDTF">2020-03-04T16:12:39Z</dcterms:created>
  <dcterms:modified xsi:type="dcterms:W3CDTF">2020-03-06T14:15:36Z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