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60"/>
  </p:handoutMasterIdLst>
  <p:sldIdLst>
    <p:sldId id="256" r:id="rId2"/>
    <p:sldId id="257" r:id="rId3"/>
    <p:sldId id="258" r:id="rId4"/>
    <p:sldId id="259" r:id="rId5"/>
    <p:sldId id="260" r:id="rId6"/>
    <p:sldId id="262" r:id="rId7"/>
    <p:sldId id="263" r:id="rId8"/>
    <p:sldId id="264" r:id="rId9"/>
    <p:sldId id="265" r:id="rId10"/>
    <p:sldId id="296" r:id="rId11"/>
    <p:sldId id="270" r:id="rId12"/>
    <p:sldId id="267" r:id="rId13"/>
    <p:sldId id="268" r:id="rId14"/>
    <p:sldId id="297" r:id="rId15"/>
    <p:sldId id="298" r:id="rId16"/>
    <p:sldId id="299"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272" r:id="rId35"/>
    <p:sldId id="273" r:id="rId36"/>
    <p:sldId id="274" r:id="rId37"/>
    <p:sldId id="275" r:id="rId38"/>
    <p:sldId id="295" r:id="rId39"/>
    <p:sldId id="300" r:id="rId40"/>
    <p:sldId id="291" r:id="rId41"/>
    <p:sldId id="294" r:id="rId42"/>
    <p:sldId id="292" r:id="rId43"/>
    <p:sldId id="293" r:id="rId44"/>
    <p:sldId id="277" r:id="rId45"/>
    <p:sldId id="289" r:id="rId46"/>
    <p:sldId id="290" r:id="rId47"/>
    <p:sldId id="278" r:id="rId48"/>
    <p:sldId id="279" r:id="rId49"/>
    <p:sldId id="280" r:id="rId50"/>
    <p:sldId id="281" r:id="rId51"/>
    <p:sldId id="282" r:id="rId52"/>
    <p:sldId id="283" r:id="rId53"/>
    <p:sldId id="284" r:id="rId54"/>
    <p:sldId id="285" r:id="rId55"/>
    <p:sldId id="286" r:id="rId56"/>
    <p:sldId id="287" r:id="rId57"/>
    <p:sldId id="288" r:id="rId58"/>
    <p:sldId id="318" r:id="rId59"/>
  </p:sldIdLst>
  <p:sldSz cx="9144000" cy="6858000" type="screen4x3"/>
  <p:notesSz cx="6858000" cy="9144000"/>
  <p:defaultTextStyle>
    <a:defPPr>
      <a:defRPr lang="en-US"/>
    </a:defPPr>
    <a:lvl1pPr algn="ctr" rtl="0" fontAlgn="base">
      <a:spcBef>
        <a:spcPct val="0"/>
      </a:spcBef>
      <a:spcAft>
        <a:spcPct val="0"/>
      </a:spcAft>
      <a:defRPr sz="2800" b="1" kern="1200">
        <a:solidFill>
          <a:schemeClr val="tx1"/>
        </a:solidFill>
        <a:latin typeface="Arial" charset="0"/>
        <a:ea typeface="+mn-ea"/>
        <a:cs typeface="+mn-cs"/>
      </a:defRPr>
    </a:lvl1pPr>
    <a:lvl2pPr marL="457200" algn="ctr" rtl="0" fontAlgn="base">
      <a:spcBef>
        <a:spcPct val="0"/>
      </a:spcBef>
      <a:spcAft>
        <a:spcPct val="0"/>
      </a:spcAft>
      <a:defRPr sz="2800" b="1" kern="1200">
        <a:solidFill>
          <a:schemeClr val="tx1"/>
        </a:solidFill>
        <a:latin typeface="Arial" charset="0"/>
        <a:ea typeface="+mn-ea"/>
        <a:cs typeface="+mn-cs"/>
      </a:defRPr>
    </a:lvl2pPr>
    <a:lvl3pPr marL="914400" algn="ctr" rtl="0" fontAlgn="base">
      <a:spcBef>
        <a:spcPct val="0"/>
      </a:spcBef>
      <a:spcAft>
        <a:spcPct val="0"/>
      </a:spcAft>
      <a:defRPr sz="2800" b="1" kern="1200">
        <a:solidFill>
          <a:schemeClr val="tx1"/>
        </a:solidFill>
        <a:latin typeface="Arial" charset="0"/>
        <a:ea typeface="+mn-ea"/>
        <a:cs typeface="+mn-cs"/>
      </a:defRPr>
    </a:lvl3pPr>
    <a:lvl4pPr marL="1371600" algn="ctr" rtl="0" fontAlgn="base">
      <a:spcBef>
        <a:spcPct val="0"/>
      </a:spcBef>
      <a:spcAft>
        <a:spcPct val="0"/>
      </a:spcAft>
      <a:defRPr sz="2800" b="1" kern="1200">
        <a:solidFill>
          <a:schemeClr val="tx1"/>
        </a:solidFill>
        <a:latin typeface="Arial" charset="0"/>
        <a:ea typeface="+mn-ea"/>
        <a:cs typeface="+mn-cs"/>
      </a:defRPr>
    </a:lvl4pPr>
    <a:lvl5pPr marL="1828800" algn="ctr" rtl="0" fontAlgn="base">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99CC"/>
    <a:srgbClr val="FFFF00"/>
    <a:srgbClr val="FF0066"/>
    <a:srgbClr val="66FF66"/>
    <a:srgbClr val="99FF66"/>
    <a:srgbClr val="FF99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382458-8A0A-421D-B6D0-8CCF09A225F1}" type="datetimeFigureOut">
              <a:rPr lang="en-US" smtClean="0"/>
              <a:t>11/13/2018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1F473A-46E3-4B04-9E9E-C4950DED7F53}" type="slidenum">
              <a:rPr lang="en-US" smtClean="0"/>
              <a:t>‹#›</a:t>
            </a:fld>
            <a:endParaRPr lang="en-US"/>
          </a:p>
        </p:txBody>
      </p:sp>
    </p:spTree>
    <p:extLst>
      <p:ext uri="{BB962C8B-B14F-4D97-AF65-F5344CB8AC3E}">
        <p14:creationId xmlns:p14="http://schemas.microsoft.com/office/powerpoint/2010/main" val="35812064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6F7C4-9154-4849-99AF-8A5CB1E215F4}"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0583D-B53F-441F-B486-33F4C7F7BD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460DB-AFE4-468B-88D8-93E4EBC9C4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AAA0E-14B2-40C7-B4ED-238CB8B2FE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463D67E2-8D1B-40C4-B048-A3D85B4DDC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E7B8D-CBE7-426D-8646-1254FD7017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BD6B95-53A4-4579-A2C1-F82CE90579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7A2C8-5346-4DA8-B04D-600EAACC24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8380E-79CA-484E-A4FE-012FBE4454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17366-9161-430F-9DA4-56270CB45C91}"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63413-4925-49E8-950A-4948573E0228}"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0C2F4D3-1776-44E7-8BAA-CD97287E6D6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righthub.com/multimedia/photography/articles/13815.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US" b="1"/>
              <a:t>THE LANGUAGE OF PHOTOGRAPHY</a:t>
            </a:r>
          </a:p>
        </p:txBody>
      </p:sp>
      <p:sp>
        <p:nvSpPr>
          <p:cNvPr id="2051" name="Rectangle 3"/>
          <p:cNvSpPr>
            <a:spLocks noGrp="1" noChangeArrowheads="1"/>
          </p:cNvSpPr>
          <p:nvPr>
            <p:ph type="subTitle" idx="1"/>
          </p:nvPr>
        </p:nvSpPr>
        <p:spPr/>
        <p:txBody>
          <a:bodyPr/>
          <a:lstStyle/>
          <a:p>
            <a:r>
              <a:rPr lang="en-US"/>
              <a:t>“reading photographs”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 INFO</a:t>
            </a:r>
          </a:p>
        </p:txBody>
      </p:sp>
      <p:sp>
        <p:nvSpPr>
          <p:cNvPr id="2" name="Content Placeholder 1"/>
          <p:cNvSpPr>
            <a:spLocks noGrp="1"/>
          </p:cNvSpPr>
          <p:nvPr>
            <p:ph idx="1"/>
          </p:nvPr>
        </p:nvSpPr>
        <p:spPr/>
        <p:txBody>
          <a:bodyPr>
            <a:normAutofit/>
          </a:bodyPr>
          <a:lstStyle/>
          <a:p>
            <a:r>
              <a:rPr lang="en-US" b="1" dirty="0"/>
              <a:t>A vulture watches a starving child [1993]</a:t>
            </a:r>
          </a:p>
          <a:p>
            <a:r>
              <a:rPr lang="en-US" dirty="0"/>
              <a:t>Kevin Carter’s winning photo shows a heart-breaking scene of a starving child collapsed on the ground, struggling to get to a food center during a famine in the Sudan in 1993. In the background, a vulture stalks the emaciated child.</a:t>
            </a:r>
          </a:p>
          <a:p>
            <a:r>
              <a:rPr lang="en-US" dirty="0"/>
              <a:t>Carter was part of a group of four fearless photojournalists known as the “Bang </a:t>
            </a:r>
            <a:r>
              <a:rPr lang="en-US" dirty="0" err="1"/>
              <a:t>Bang</a:t>
            </a:r>
            <a:r>
              <a:rPr lang="en-US" dirty="0"/>
              <a:t> Club” who traveled throughout South Africa capturing the atrocities committed during apartheid.</a:t>
            </a:r>
          </a:p>
          <a:p>
            <a:r>
              <a:rPr lang="en-US" dirty="0"/>
              <a:t>Haunted by the horrific images from Sudan, Carter committed suicide in 1994 soon after receiving the award.”</a:t>
            </a:r>
          </a:p>
          <a:p>
            <a:endParaRPr lang="en-US" dirty="0"/>
          </a:p>
        </p:txBody>
      </p:sp>
    </p:spTree>
    <p:extLst>
      <p:ext uri="{BB962C8B-B14F-4D97-AF65-F5344CB8AC3E}">
        <p14:creationId xmlns:p14="http://schemas.microsoft.com/office/powerpoint/2010/main" val="34898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130425"/>
            <a:ext cx="7847013" cy="2522538"/>
          </a:xfrm>
        </p:spPr>
        <p:txBody>
          <a:bodyPr>
            <a:normAutofit fontScale="90000"/>
          </a:bodyPr>
          <a:lstStyle/>
          <a:p>
            <a:r>
              <a:rPr lang="en-US" sz="4000"/>
              <a:t>There are some basic techniques used to make THE COMPOSITION (arrangement of elements) of photographs more effective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838200" indent="-838200">
              <a:buFontTx/>
              <a:buAutoNum type="arabicPeriod"/>
            </a:pPr>
            <a:r>
              <a:rPr lang="en-US" dirty="0"/>
              <a:t>FRAMING</a:t>
            </a:r>
          </a:p>
        </p:txBody>
      </p:sp>
      <p:sp>
        <p:nvSpPr>
          <p:cNvPr id="15363" name="Rectangle 3"/>
          <p:cNvSpPr>
            <a:spLocks noGrp="1" noChangeArrowheads="1"/>
          </p:cNvSpPr>
          <p:nvPr>
            <p:ph idx="1"/>
          </p:nvPr>
        </p:nvSpPr>
        <p:spPr/>
        <p:txBody>
          <a:bodyPr>
            <a:normAutofit fontScale="70000" lnSpcReduction="20000"/>
          </a:bodyPr>
          <a:lstStyle/>
          <a:p>
            <a:pPr>
              <a:buFontTx/>
              <a:buNone/>
            </a:pPr>
            <a:endParaRPr lang="en-US" dirty="0"/>
          </a:p>
          <a:p>
            <a:pPr>
              <a:buFontTx/>
              <a:buNone/>
            </a:pPr>
            <a:r>
              <a:rPr lang="en-US" sz="3100" dirty="0"/>
              <a:t>What is FRAMING?</a:t>
            </a:r>
          </a:p>
          <a:p>
            <a:pPr marL="342900" indent="-342900" algn="l">
              <a:buFont typeface="Arial" pitchFamily="34" charset="0"/>
              <a:buChar char="•"/>
            </a:pPr>
            <a:r>
              <a:rPr lang="en-US" sz="3100" dirty="0"/>
              <a:t>Framing does not refer to physical frames you put your photos into </a:t>
            </a:r>
          </a:p>
          <a:p>
            <a:pPr marL="342900" indent="-342900" algn="l">
              <a:buFont typeface="Arial" pitchFamily="34" charset="0"/>
              <a:buChar char="•"/>
            </a:pPr>
            <a:r>
              <a:rPr lang="en-US" sz="3100" dirty="0"/>
              <a:t>Framing is a technique used to enhance the overall result of a photo and to draw attention to the subject.  </a:t>
            </a:r>
          </a:p>
          <a:p>
            <a:pPr marL="342900" indent="-342900" algn="l">
              <a:buFont typeface="Arial" pitchFamily="34" charset="0"/>
              <a:buChar char="•"/>
            </a:pPr>
            <a:r>
              <a:rPr lang="en-US" sz="3100" dirty="0"/>
              <a:t>It consists of using natural or man-made objects within the photo itself</a:t>
            </a:r>
          </a:p>
          <a:p>
            <a:pPr marL="342900" indent="-342900" algn="l">
              <a:buFont typeface="Arial" pitchFamily="34" charset="0"/>
              <a:buChar char="•"/>
            </a:pPr>
            <a:r>
              <a:rPr lang="en-US" sz="3100" dirty="0"/>
              <a:t>Framing doesn’t have to be used in a specific way to get great results. </a:t>
            </a:r>
          </a:p>
          <a:p>
            <a:pPr marL="342900" indent="-342900" algn="l">
              <a:buFont typeface="Arial" pitchFamily="34" charset="0"/>
              <a:buChar char="•"/>
            </a:pPr>
            <a:r>
              <a:rPr lang="en-US" sz="3100" dirty="0"/>
              <a:t>A frame doesn’t necessarily need to completely surround the subject, nor does it need to be in the foreground</a:t>
            </a:r>
            <a:br>
              <a:rPr lang="en-US" sz="3100" dirty="0"/>
            </a:br>
            <a:br>
              <a:rPr lang="en-US" dirty="0"/>
            </a:br>
            <a:endParaRPr lang="en-US" dirty="0"/>
          </a:p>
          <a:p>
            <a:pPr marL="0" indent="0" algn="l">
              <a:buNone/>
            </a:pPr>
            <a:br>
              <a:rPr lang="en-US" dirty="0"/>
            </a:br>
            <a:br>
              <a:rPr lang="en-US" dirty="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ming from the Framing Your Subject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20688"/>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eative images from the Framing Your Subject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505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otographic composition from the Framing Your Subject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20688"/>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1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LINES</a:t>
            </a:r>
          </a:p>
        </p:txBody>
      </p:sp>
      <p:sp>
        <p:nvSpPr>
          <p:cNvPr id="2" name="Content Placeholder 1"/>
          <p:cNvSpPr>
            <a:spLocks noGrp="1"/>
          </p:cNvSpPr>
          <p:nvPr>
            <p:ph idx="1"/>
          </p:nvPr>
        </p:nvSpPr>
        <p:spPr/>
        <p:txBody>
          <a:bodyPr>
            <a:normAutofit fontScale="92500"/>
          </a:bodyPr>
          <a:lstStyle/>
          <a:p>
            <a:pPr algn="l"/>
            <a:r>
              <a:rPr lang="en-US" dirty="0"/>
              <a:t>In photography, the use of lines can have significant impact</a:t>
            </a:r>
            <a:br>
              <a:rPr lang="en-US" dirty="0"/>
            </a:br>
            <a:br>
              <a:rPr lang="en-US" dirty="0"/>
            </a:br>
            <a:endParaRPr lang="en-US" dirty="0"/>
          </a:p>
          <a:p>
            <a:pPr marL="342900" indent="-342900" algn="l">
              <a:buFont typeface="Arial" pitchFamily="34" charset="0"/>
              <a:buChar char="•"/>
            </a:pPr>
            <a:r>
              <a:rPr lang="en-US" dirty="0"/>
              <a:t>Making use of lines in photography is a photographic composition technique used by many professional photographers.</a:t>
            </a:r>
          </a:p>
          <a:p>
            <a:pPr marL="342900" indent="-342900" algn="l">
              <a:buFont typeface="Arial" pitchFamily="34" charset="0"/>
              <a:buChar char="•"/>
            </a:pPr>
            <a:r>
              <a:rPr lang="en-US" dirty="0"/>
              <a:t> Lines - also referred as “Leading Lines” - can be used to lead the eye to the point of interest and prevent the eye from wandering. </a:t>
            </a:r>
          </a:p>
          <a:p>
            <a:pPr marL="342900" indent="-342900" algn="l">
              <a:buFont typeface="Arial" pitchFamily="34" charset="0"/>
              <a:buChar char="•"/>
            </a:pPr>
            <a:r>
              <a:rPr lang="en-US" dirty="0"/>
              <a:t>Lines can put emphasis on distance or illustrate a relationship to foreground and background elements. </a:t>
            </a:r>
            <a:br>
              <a:rPr lang="en-US" dirty="0"/>
            </a:br>
            <a:br>
              <a:rPr lang="en-US" dirty="0"/>
            </a:br>
            <a:endParaRPr lang="en-US" dirty="0"/>
          </a:p>
          <a:p>
            <a:pPr algn="l"/>
            <a:endParaRPr lang="en-US" dirty="0"/>
          </a:p>
        </p:txBody>
      </p:sp>
    </p:spTree>
    <p:extLst>
      <p:ext uri="{BB962C8B-B14F-4D97-AF65-F5344CB8AC3E}">
        <p14:creationId xmlns:p14="http://schemas.microsoft.com/office/powerpoint/2010/main" val="928914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LINES</a:t>
            </a:r>
          </a:p>
        </p:txBody>
      </p:sp>
      <p:sp>
        <p:nvSpPr>
          <p:cNvPr id="2" name="Content Placeholder 1"/>
          <p:cNvSpPr>
            <a:spLocks noGrp="1"/>
          </p:cNvSpPr>
          <p:nvPr>
            <p:ph idx="1"/>
          </p:nvPr>
        </p:nvSpPr>
        <p:spPr/>
        <p:txBody>
          <a:bodyPr/>
          <a:lstStyle/>
          <a:p>
            <a:r>
              <a:rPr lang="en-US" b="1" dirty="0"/>
              <a:t>Vertical Lines</a:t>
            </a:r>
          </a:p>
          <a:p>
            <a:r>
              <a:rPr lang="en-US" dirty="0"/>
              <a:t>Vertical lines can suggest dominance, power and growth. Some excellent examples include tall </a:t>
            </a:r>
            <a:r>
              <a:rPr lang="en-US" dirty="0">
                <a:hlinkClick r:id="rId2" action="ppaction://hlinkfile"/>
              </a:rPr>
              <a:t>structural designs</a:t>
            </a:r>
            <a:r>
              <a:rPr lang="en-US" dirty="0"/>
              <a:t> and trees.</a:t>
            </a:r>
          </a:p>
          <a:p>
            <a:br>
              <a:rPr lang="en-US" dirty="0"/>
            </a:br>
            <a:br>
              <a:rPr lang="en-US" dirty="0"/>
            </a:br>
            <a:endParaRPr lang="en-US" dirty="0"/>
          </a:p>
        </p:txBody>
      </p:sp>
    </p:spTree>
    <p:extLst>
      <p:ext uri="{BB962C8B-B14F-4D97-AF65-F5344CB8AC3E}">
        <p14:creationId xmlns:p14="http://schemas.microsoft.com/office/powerpoint/2010/main" val="30902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ertical lines from the Making Use of Lin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0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4000" dirty="0"/>
              <a:t>A PICTURE MUST TELL A STORY</a:t>
            </a:r>
          </a:p>
        </p:txBody>
      </p:sp>
      <p:sp>
        <p:nvSpPr>
          <p:cNvPr id="3075" name="Rectangle 3"/>
          <p:cNvSpPr>
            <a:spLocks noGrp="1" noChangeArrowheads="1"/>
          </p:cNvSpPr>
          <p:nvPr>
            <p:ph idx="1"/>
          </p:nvPr>
        </p:nvSpPr>
        <p:spPr/>
        <p:txBody>
          <a:bodyPr>
            <a:normAutofit/>
          </a:bodyPr>
          <a:lstStyle/>
          <a:p>
            <a:pPr>
              <a:lnSpc>
                <a:spcPct val="90000"/>
              </a:lnSpc>
              <a:buFontTx/>
              <a:buNone/>
            </a:pPr>
            <a:r>
              <a:rPr lang="en-US" sz="2800" dirty="0"/>
              <a:t>CLUES ABOUT: </a:t>
            </a:r>
          </a:p>
          <a:p>
            <a:pPr>
              <a:lnSpc>
                <a:spcPct val="90000"/>
              </a:lnSpc>
            </a:pPr>
            <a:r>
              <a:rPr lang="en-US" sz="2800" dirty="0"/>
              <a:t>Character</a:t>
            </a:r>
          </a:p>
          <a:p>
            <a:pPr>
              <a:lnSpc>
                <a:spcPct val="90000"/>
              </a:lnSpc>
            </a:pPr>
            <a:r>
              <a:rPr lang="en-US" sz="2800" dirty="0"/>
              <a:t>Context/setting</a:t>
            </a:r>
          </a:p>
          <a:p>
            <a:pPr>
              <a:lnSpc>
                <a:spcPct val="90000"/>
              </a:lnSpc>
            </a:pPr>
            <a:r>
              <a:rPr lang="en-US" sz="2800" dirty="0"/>
              <a:t>Conflict</a:t>
            </a:r>
          </a:p>
          <a:p>
            <a:pPr>
              <a:lnSpc>
                <a:spcPct val="90000"/>
              </a:lnSpc>
              <a:buFontTx/>
              <a:buNone/>
            </a:pPr>
            <a:r>
              <a:rPr lang="en-US" sz="2800" dirty="0"/>
              <a:t>Must be contained in one picture</a:t>
            </a:r>
          </a:p>
          <a:p>
            <a:pPr>
              <a:lnSpc>
                <a:spcPct val="90000"/>
              </a:lnSpc>
              <a:buFontTx/>
              <a:buNone/>
            </a:pPr>
            <a:endParaRPr lang="en-US" sz="2800" dirty="0"/>
          </a:p>
          <a:p>
            <a:pPr>
              <a:lnSpc>
                <a:spcPct val="90000"/>
              </a:lnSpc>
              <a:buFontTx/>
              <a:buNone/>
            </a:pPr>
            <a:r>
              <a:rPr lang="en-US" sz="2800" dirty="0"/>
              <a:t>See if you can “tell the story” contained in these photographs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LINES contd.</a:t>
            </a:r>
          </a:p>
        </p:txBody>
      </p:sp>
      <p:sp>
        <p:nvSpPr>
          <p:cNvPr id="2" name="Content Placeholder 1"/>
          <p:cNvSpPr>
            <a:spLocks noGrp="1"/>
          </p:cNvSpPr>
          <p:nvPr>
            <p:ph idx="1"/>
          </p:nvPr>
        </p:nvSpPr>
        <p:spPr/>
        <p:txBody>
          <a:bodyPr>
            <a:normAutofit/>
          </a:bodyPr>
          <a:lstStyle/>
          <a:p>
            <a:r>
              <a:rPr lang="en-US" b="1" dirty="0"/>
              <a:t>Horizontal Lines</a:t>
            </a:r>
          </a:p>
          <a:p>
            <a:pPr marL="342900" indent="-342900" algn="l">
              <a:buFont typeface="Arial" pitchFamily="34" charset="0"/>
              <a:buChar char="•"/>
            </a:pPr>
            <a:r>
              <a:rPr lang="en-US" dirty="0"/>
              <a:t>Horizontal lines can suggest peace, calmness and a sense of restfulness. Some prime examples include fallen trees, the ocean, beaches and horizons.</a:t>
            </a:r>
          </a:p>
          <a:p>
            <a:pPr marL="342900" indent="-342900" algn="l">
              <a:buFont typeface="Arial" pitchFamily="34" charset="0"/>
              <a:buChar char="•"/>
            </a:pPr>
            <a:r>
              <a:rPr lang="en-US" dirty="0"/>
              <a:t>Just like vertical lines, horizontal lines should be kept as horizontal as possible. </a:t>
            </a:r>
          </a:p>
          <a:p>
            <a:pPr marL="342900" indent="-342900" algn="l">
              <a:buFont typeface="Arial" pitchFamily="34" charset="0"/>
              <a:buChar char="•"/>
            </a:pPr>
            <a:r>
              <a:rPr lang="en-US" dirty="0"/>
              <a:t>Layering horizontal lines can strengthen the composition and can be successful in generating patterns and rhythm.</a:t>
            </a:r>
          </a:p>
          <a:p>
            <a:br>
              <a:rPr lang="en-US" dirty="0"/>
            </a:br>
            <a:br>
              <a:rPr lang="en-US" dirty="0"/>
            </a:br>
            <a:endParaRPr lang="en-US" dirty="0"/>
          </a:p>
          <a:p>
            <a:endParaRPr lang="en-US" dirty="0"/>
          </a:p>
        </p:txBody>
      </p:sp>
    </p:spTree>
    <p:extLst>
      <p:ext uri="{BB962C8B-B14F-4D97-AF65-F5344CB8AC3E}">
        <p14:creationId xmlns:p14="http://schemas.microsoft.com/office/powerpoint/2010/main" val="342667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rizontal lines from the Making Use of Lin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65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More lines</a:t>
            </a:r>
          </a:p>
        </p:txBody>
      </p:sp>
      <p:sp>
        <p:nvSpPr>
          <p:cNvPr id="2" name="Content Placeholder 1"/>
          <p:cNvSpPr>
            <a:spLocks noGrp="1"/>
          </p:cNvSpPr>
          <p:nvPr>
            <p:ph idx="1"/>
          </p:nvPr>
        </p:nvSpPr>
        <p:spPr/>
        <p:txBody>
          <a:bodyPr>
            <a:normAutofit fontScale="92500"/>
          </a:bodyPr>
          <a:lstStyle/>
          <a:p>
            <a:r>
              <a:rPr lang="en-US" b="1" dirty="0"/>
              <a:t>Diagonal Lines</a:t>
            </a:r>
          </a:p>
          <a:p>
            <a:pPr marL="342900" indent="-342900" algn="l">
              <a:buFont typeface="Arial" pitchFamily="34" charset="0"/>
              <a:buChar char="•"/>
            </a:pPr>
            <a:r>
              <a:rPr lang="en-US" dirty="0"/>
              <a:t>Diagonal lines can suggest action, stimulation and depth.</a:t>
            </a:r>
          </a:p>
          <a:p>
            <a:pPr marL="342900" indent="-342900" algn="l">
              <a:buFont typeface="Arial" pitchFamily="34" charset="0"/>
              <a:buChar char="•"/>
            </a:pPr>
            <a:r>
              <a:rPr lang="en-US" dirty="0"/>
              <a:t> The use of diagonal lines can help draw the eye through a photo.</a:t>
            </a:r>
          </a:p>
          <a:p>
            <a:pPr marL="342900" indent="-342900" algn="l">
              <a:buFont typeface="Arial" pitchFamily="34" charset="0"/>
              <a:buChar char="•"/>
            </a:pPr>
            <a:r>
              <a:rPr lang="en-US" dirty="0"/>
              <a:t> The best way to utilize diagonal lines is to present them from the bottom left of the photo to the top right, this is because our eyes naturally scan from left to right. </a:t>
            </a:r>
          </a:p>
          <a:p>
            <a:pPr marL="342900" indent="-342900" algn="l">
              <a:buFont typeface="Arial" pitchFamily="34" charset="0"/>
              <a:buChar char="•"/>
            </a:pPr>
            <a:r>
              <a:rPr lang="en-US" dirty="0"/>
              <a:t>To prevent the photo from looking split, try positioning your diagonal lines to begin slightly above or below the corner of the photo.</a:t>
            </a:r>
          </a:p>
          <a:p>
            <a:br>
              <a:rPr lang="en-US" dirty="0"/>
            </a:br>
            <a:br>
              <a:rPr lang="en-US" dirty="0"/>
            </a:br>
            <a:endParaRPr lang="en-US" dirty="0"/>
          </a:p>
          <a:p>
            <a:endParaRPr lang="en-US" dirty="0"/>
          </a:p>
        </p:txBody>
      </p:sp>
    </p:spTree>
    <p:extLst>
      <p:ext uri="{BB962C8B-B14F-4D97-AF65-F5344CB8AC3E}">
        <p14:creationId xmlns:p14="http://schemas.microsoft.com/office/powerpoint/2010/main" val="2912687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agonal lines from the Making Use of Lin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14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ines in photography from the Making Use of Lin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0872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42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Lines contd.</a:t>
            </a:r>
          </a:p>
        </p:txBody>
      </p:sp>
      <p:sp>
        <p:nvSpPr>
          <p:cNvPr id="2" name="Content Placeholder 1"/>
          <p:cNvSpPr>
            <a:spLocks noGrp="1"/>
          </p:cNvSpPr>
          <p:nvPr>
            <p:ph idx="1"/>
          </p:nvPr>
        </p:nvSpPr>
        <p:spPr/>
        <p:txBody>
          <a:bodyPr/>
          <a:lstStyle/>
          <a:p>
            <a:r>
              <a:rPr lang="en-US" b="1" dirty="0"/>
              <a:t>Curved Lines or S Curves</a:t>
            </a:r>
          </a:p>
          <a:p>
            <a:pPr marL="342900" indent="-342900" algn="l">
              <a:buFont typeface="Arial" pitchFamily="34" charset="0"/>
              <a:buChar char="•"/>
            </a:pPr>
            <a:r>
              <a:rPr lang="en-US" dirty="0"/>
              <a:t>Curved lines or S curves suggest sensuality, elegance and a serene sense of balance. </a:t>
            </a:r>
          </a:p>
          <a:p>
            <a:pPr marL="342900" indent="-342900" algn="l">
              <a:buFont typeface="Arial" pitchFamily="34" charset="0"/>
              <a:buChar char="•"/>
            </a:pPr>
            <a:r>
              <a:rPr lang="en-US" dirty="0"/>
              <a:t>S curves don’t necessarily need to be S-shaped; any form of a winding line can be used. </a:t>
            </a:r>
          </a:p>
          <a:p>
            <a:pPr marL="342900" indent="-342900" algn="l">
              <a:buFont typeface="Arial" pitchFamily="34" charset="0"/>
              <a:buChar char="•"/>
            </a:pPr>
            <a:r>
              <a:rPr lang="en-US" dirty="0"/>
              <a:t>Some examples include rivers, streams, paths and even the human body.</a:t>
            </a:r>
          </a:p>
          <a:p>
            <a:br>
              <a:rPr lang="en-US" dirty="0"/>
            </a:br>
            <a:br>
              <a:rPr lang="en-US" dirty="0"/>
            </a:br>
            <a:endParaRPr lang="en-US" dirty="0"/>
          </a:p>
          <a:p>
            <a:endParaRPr lang="en-US" dirty="0"/>
          </a:p>
        </p:txBody>
      </p:sp>
    </p:spTree>
    <p:extLst>
      <p:ext uri="{BB962C8B-B14F-4D97-AF65-F5344CB8AC3E}">
        <p14:creationId xmlns:p14="http://schemas.microsoft.com/office/powerpoint/2010/main" val="2271670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rved lines from the Making Use of Lin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2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 curves from the Making Use of Lin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698477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lines</a:t>
            </a:r>
          </a:p>
        </p:txBody>
      </p:sp>
      <p:sp>
        <p:nvSpPr>
          <p:cNvPr id="2" name="Content Placeholder 1"/>
          <p:cNvSpPr>
            <a:spLocks noGrp="1"/>
          </p:cNvSpPr>
          <p:nvPr>
            <p:ph idx="1"/>
          </p:nvPr>
        </p:nvSpPr>
        <p:spPr/>
        <p:txBody>
          <a:bodyPr>
            <a:normAutofit fontScale="92500" lnSpcReduction="20000"/>
          </a:bodyPr>
          <a:lstStyle/>
          <a:p>
            <a:r>
              <a:rPr lang="en-US" b="1" dirty="0"/>
              <a:t>Converging Lines</a:t>
            </a:r>
          </a:p>
          <a:p>
            <a:pPr marL="342900" indent="-342900" algn="l">
              <a:buFont typeface="Arial" pitchFamily="34" charset="0"/>
              <a:buChar char="•"/>
            </a:pPr>
            <a:r>
              <a:rPr lang="en-US" dirty="0"/>
              <a:t>Converging lines will add a certain flow or depth to your photograph. </a:t>
            </a:r>
          </a:p>
          <a:p>
            <a:pPr algn="l"/>
            <a:r>
              <a:rPr lang="en-US" dirty="0"/>
              <a:t>     It will also add a sense of distance or scale. </a:t>
            </a:r>
          </a:p>
          <a:p>
            <a:pPr marL="342900" indent="-342900" algn="l">
              <a:buFont typeface="Arial" pitchFamily="34" charset="0"/>
              <a:buChar char="•"/>
            </a:pPr>
            <a:r>
              <a:rPr lang="en-US" dirty="0"/>
              <a:t>Some examples of converging lines are power lines, stairways and the infamous railroad tracks. </a:t>
            </a:r>
          </a:p>
          <a:p>
            <a:pPr marL="342900" indent="-342900" algn="l">
              <a:buFont typeface="Arial" pitchFamily="34" charset="0"/>
              <a:buChar char="•"/>
            </a:pPr>
            <a:r>
              <a:rPr lang="en-US" dirty="0"/>
              <a:t>Our eyes are naturally drawn to where intersecting lines connect. To create a stronger impact and visual interest, it’s best to position your subject near converging lines. </a:t>
            </a:r>
          </a:p>
          <a:p>
            <a:pPr marL="342900" indent="-342900" algn="l">
              <a:buFont typeface="Arial" pitchFamily="34" charset="0"/>
              <a:buChar char="•"/>
            </a:pPr>
            <a:r>
              <a:rPr lang="en-US" dirty="0"/>
              <a:t>However, sometimes converging lines are point of interest in itself and there is no need for additional subjects.</a:t>
            </a:r>
          </a:p>
          <a:p>
            <a:br>
              <a:rPr lang="en-US" dirty="0"/>
            </a:br>
            <a:br>
              <a:rPr lang="en-US" dirty="0"/>
            </a:br>
            <a:endParaRPr lang="en-US" dirty="0"/>
          </a:p>
        </p:txBody>
      </p:sp>
    </p:spTree>
    <p:extLst>
      <p:ext uri="{BB962C8B-B14F-4D97-AF65-F5344CB8AC3E}">
        <p14:creationId xmlns:p14="http://schemas.microsoft.com/office/powerpoint/2010/main" val="1333457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onverging lines from the Making Use of Lin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0872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5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81075"/>
            <a:ext cx="7345362" cy="5040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hoto composition from the Making Use of Lin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36712"/>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32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Rule of Thirds</a:t>
            </a:r>
          </a:p>
        </p:txBody>
      </p:sp>
      <p:sp>
        <p:nvSpPr>
          <p:cNvPr id="2" name="Content Placeholder 1"/>
          <p:cNvSpPr>
            <a:spLocks noGrp="1"/>
          </p:cNvSpPr>
          <p:nvPr>
            <p:ph idx="1"/>
          </p:nvPr>
        </p:nvSpPr>
        <p:spPr/>
        <p:txBody>
          <a:bodyPr>
            <a:normAutofit/>
          </a:bodyPr>
          <a:lstStyle/>
          <a:p>
            <a:pPr marL="342900" indent="-342900" algn="l">
              <a:buFont typeface="Arial" pitchFamily="34" charset="0"/>
              <a:buChar char="•"/>
            </a:pPr>
            <a:r>
              <a:rPr lang="en-US" sz="3200" dirty="0"/>
              <a:t>Visualize a Tic-Tact-Toe grid and you’ve pictured the Rule of Thirds.</a:t>
            </a:r>
          </a:p>
          <a:p>
            <a:pPr marL="342900" indent="-342900" algn="l">
              <a:buFont typeface="Arial" pitchFamily="34" charset="0"/>
              <a:buChar char="•"/>
            </a:pPr>
            <a:endParaRPr lang="en-US" sz="3200" dirty="0"/>
          </a:p>
          <a:p>
            <a:pPr marL="342900" indent="-342900" algn="l">
              <a:buFont typeface="Arial" pitchFamily="34" charset="0"/>
              <a:buChar char="•"/>
            </a:pPr>
            <a:r>
              <a:rPr lang="en-US" sz="3200" dirty="0"/>
              <a:t>The idea is that you take your subject(s) or areas of interest and place them along or near the intersecting parts of the grid.</a:t>
            </a:r>
          </a:p>
          <a:p>
            <a:pPr marL="0" indent="0" algn="l">
              <a:buNone/>
            </a:pPr>
            <a:br>
              <a:rPr lang="en-US" sz="3200" dirty="0"/>
            </a:br>
            <a:endParaRPr lang="en-US" sz="3200" dirty="0"/>
          </a:p>
          <a:p>
            <a:endParaRPr lang="en-US" dirty="0"/>
          </a:p>
        </p:txBody>
      </p:sp>
    </p:spTree>
    <p:extLst>
      <p:ext uri="{BB962C8B-B14F-4D97-AF65-F5344CB8AC3E}">
        <p14:creationId xmlns:p14="http://schemas.microsoft.com/office/powerpoint/2010/main" val="1763062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ule of Thirds Grid from the Rule of Third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0872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444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ule of thirds from the Rule of Third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20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GNS3-D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704850"/>
            <a:ext cx="7993063"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p:txBody>
          <a:bodyPr/>
          <a:lstStyle/>
          <a:p>
            <a:r>
              <a:rPr lang="en-US" dirty="0"/>
              <a:t>IN GROUP SHOTS</a:t>
            </a:r>
          </a:p>
        </p:txBody>
      </p:sp>
      <p:sp>
        <p:nvSpPr>
          <p:cNvPr id="21509" name="Rectangle 5"/>
          <p:cNvSpPr>
            <a:spLocks noGrp="1" noChangeArrowheads="1"/>
          </p:cNvSpPr>
          <p:nvPr>
            <p:ph type="subTitle" idx="1"/>
          </p:nvPr>
        </p:nvSpPr>
        <p:spPr/>
        <p:txBody>
          <a:bodyPr/>
          <a:lstStyle/>
          <a:p>
            <a:pPr>
              <a:buFontTx/>
              <a:buChar char="•"/>
            </a:pPr>
            <a:r>
              <a:rPr lang="en-US"/>
              <a:t>No two sets of eyes on the same level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23557" name="Picture 5" descr="SFS3-F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200" b="1" dirty="0"/>
              <a:t>FILL THE FRAME</a:t>
            </a:r>
            <a:r>
              <a:rPr lang="en-US" sz="4000" b="1" dirty="0"/>
              <a:t>	</a:t>
            </a:r>
          </a:p>
        </p:txBody>
      </p:sp>
      <p:sp>
        <p:nvSpPr>
          <p:cNvPr id="24579" name="Rectangle 3"/>
          <p:cNvSpPr>
            <a:spLocks noGrp="1" noChangeArrowheads="1"/>
          </p:cNvSpPr>
          <p:nvPr>
            <p:ph idx="1"/>
          </p:nvPr>
        </p:nvSpPr>
        <p:spPr/>
        <p:txBody>
          <a:bodyPr>
            <a:normAutofit/>
          </a:bodyPr>
          <a:lstStyle/>
          <a:p>
            <a:r>
              <a:rPr lang="en-US" b="1" dirty="0"/>
              <a:t>Get up close and personal</a:t>
            </a:r>
          </a:p>
          <a:p>
            <a:pPr marL="0" indent="0">
              <a:buNone/>
            </a:pPr>
            <a:r>
              <a:rPr lang="en-US" sz="2800" dirty="0">
                <a:solidFill>
                  <a:schemeClr val="tx1"/>
                </a:solidFill>
                <a:cs typeface="+mn-cs"/>
              </a:rPr>
              <a:t>Filling </a:t>
            </a:r>
            <a:r>
              <a:rPr lang="en-US" sz="2800" dirty="0"/>
              <a:t>the</a:t>
            </a:r>
            <a:r>
              <a:rPr lang="en-US" sz="2800" dirty="0">
                <a:solidFill>
                  <a:schemeClr val="tx1"/>
                </a:solidFill>
                <a:cs typeface="+mn-cs"/>
              </a:rPr>
              <a:t> frame with the point of interest </a:t>
            </a:r>
          </a:p>
          <a:p>
            <a:pPr marL="0" indent="0">
              <a:buNone/>
            </a:pPr>
            <a:r>
              <a:rPr lang="en-US" sz="2800" dirty="0">
                <a:solidFill>
                  <a:schemeClr val="tx1"/>
                </a:solidFill>
                <a:cs typeface="+mn-cs"/>
              </a:rPr>
              <a:t> -eliminates background distractions, </a:t>
            </a:r>
          </a:p>
          <a:p>
            <a:pPr marL="0" indent="0">
              <a:buNone/>
            </a:pPr>
            <a:r>
              <a:rPr lang="en-US" sz="2800" dirty="0"/>
              <a:t> - creates intimacy</a:t>
            </a:r>
          </a:p>
          <a:p>
            <a:pPr marL="0" indent="0">
              <a:buNone/>
            </a:pPr>
            <a:r>
              <a:rPr lang="en-US" sz="2800" dirty="0">
                <a:solidFill>
                  <a:schemeClr val="tx1"/>
                </a:solidFill>
                <a:cs typeface="+mn-cs"/>
              </a:rPr>
              <a:t> - ensures important details are clear</a:t>
            </a:r>
          </a:p>
          <a:p>
            <a:pPr marL="0" indent="0">
              <a:buNone/>
            </a:pPr>
            <a:r>
              <a:rPr lang="en-US" sz="2800" dirty="0"/>
              <a:t>- Gives the picture a focal point</a:t>
            </a:r>
            <a:br>
              <a:rPr lang="en-US" sz="2800" dirty="0">
                <a:solidFill>
                  <a:schemeClr val="tx1"/>
                </a:solidFill>
                <a:cs typeface="+mn-cs"/>
              </a:rPr>
            </a:br>
            <a:br>
              <a:rPr lang="en-US" sz="2800" dirty="0">
                <a:solidFill>
                  <a:schemeClr val="tx1"/>
                </a:solidFill>
                <a:cs typeface="+mn-cs"/>
              </a:rPr>
            </a:br>
            <a:r>
              <a:rPr lang="en-US" sz="2800" b="1" dirty="0"/>
              <a:t>Move subject away from </a:t>
            </a:r>
            <a:r>
              <a:rPr lang="en-US" sz="2800" b="1" dirty="0" err="1"/>
              <a:t>centre</a:t>
            </a:r>
            <a:r>
              <a:rPr lang="en-US" sz="2800" b="1" dirty="0"/>
              <a:t> of frame and to the edges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ll frame from the Fill Your Frame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5715000" cy="650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92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I34382-2004Sep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341438"/>
            <a:ext cx="6264275" cy="431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6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S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20713"/>
            <a:ext cx="7991475" cy="60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a:t>
            </a:r>
          </a:p>
        </p:txBody>
      </p:sp>
      <p:sp>
        <p:nvSpPr>
          <p:cNvPr id="3" name="Content Placeholder 2"/>
          <p:cNvSpPr>
            <a:spLocks noGrp="1"/>
          </p:cNvSpPr>
          <p:nvPr>
            <p:ph idx="1"/>
          </p:nvPr>
        </p:nvSpPr>
        <p:spPr/>
        <p:txBody>
          <a:bodyPr>
            <a:normAutofit/>
          </a:bodyPr>
          <a:lstStyle/>
          <a:p>
            <a:r>
              <a:rPr lang="en-US" dirty="0">
                <a:solidFill>
                  <a:schemeClr val="tx1"/>
                </a:solidFill>
                <a:latin typeface="+mn-lt"/>
                <a:ea typeface="+mn-ea"/>
                <a:cs typeface="+mn-cs"/>
              </a:rPr>
              <a:t>HIGH AND LOW CONTRAST. </a:t>
            </a:r>
          </a:p>
          <a:p>
            <a:r>
              <a:rPr lang="en-US" dirty="0"/>
              <a:t>h</a:t>
            </a:r>
            <a:r>
              <a:rPr lang="en-US" dirty="0">
                <a:solidFill>
                  <a:schemeClr val="tx1"/>
                </a:solidFill>
                <a:latin typeface="+mn-lt"/>
                <a:ea typeface="+mn-ea"/>
                <a:cs typeface="+mn-cs"/>
              </a:rPr>
              <a:t>igh contrast will create a vibrant, solid and loud image that will steal the attention of the viewer. </a:t>
            </a:r>
          </a:p>
          <a:p>
            <a:r>
              <a:rPr lang="en-US" dirty="0">
                <a:solidFill>
                  <a:schemeClr val="tx1"/>
                </a:solidFill>
                <a:latin typeface="+mn-lt"/>
                <a:ea typeface="+mn-ea"/>
                <a:cs typeface="+mn-cs"/>
              </a:rPr>
              <a:t>Low contrast will produce a warm and soft image, creating a soothing or mellow image.</a:t>
            </a:r>
          </a:p>
          <a:p>
            <a:r>
              <a:rPr lang="en-US" dirty="0">
                <a:solidFill>
                  <a:schemeClr val="tx1"/>
                </a:solidFill>
                <a:latin typeface="+mn-lt"/>
                <a:ea typeface="+mn-ea"/>
                <a:cs typeface="+mn-cs"/>
              </a:rPr>
              <a:t>In </a:t>
            </a:r>
            <a:r>
              <a:rPr lang="en-US" dirty="0" err="1">
                <a:solidFill>
                  <a:schemeClr val="tx1"/>
                </a:solidFill>
                <a:latin typeface="+mn-lt"/>
                <a:ea typeface="+mn-ea"/>
                <a:cs typeface="+mn-cs"/>
              </a:rPr>
              <a:t>colour</a:t>
            </a:r>
            <a:r>
              <a:rPr lang="en-US" dirty="0">
                <a:solidFill>
                  <a:schemeClr val="tx1"/>
                </a:solidFill>
                <a:latin typeface="+mn-lt"/>
                <a:ea typeface="+mn-ea"/>
                <a:cs typeface="+mn-cs"/>
              </a:rPr>
              <a:t> photography, OPPOSITE COLOURS create a higher contrast</a:t>
            </a:r>
            <a:br>
              <a:rPr lang="en-US" dirty="0">
                <a:solidFill>
                  <a:schemeClr val="tx1"/>
                </a:solidFill>
                <a:latin typeface="+mn-lt"/>
                <a:ea typeface="+mn-ea"/>
                <a:cs typeface="+mn-cs"/>
              </a:rPr>
            </a:br>
            <a:br>
              <a:rPr lang="en-US" dirty="0">
                <a:solidFill>
                  <a:schemeClr val="tx1"/>
                </a:solidFill>
                <a:latin typeface="+mn-lt"/>
                <a:ea typeface="+mn-ea"/>
                <a:cs typeface="+mn-cs"/>
              </a:rPr>
            </a:br>
            <a:endParaRPr lang="en-US" dirty="0"/>
          </a:p>
        </p:txBody>
      </p:sp>
    </p:spTree>
    <p:extLst>
      <p:ext uri="{BB962C8B-B14F-4D97-AF65-F5344CB8AC3E}">
        <p14:creationId xmlns:p14="http://schemas.microsoft.com/office/powerpoint/2010/main" val="32527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ntrast color wheel from the Contrast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48680"/>
            <a:ext cx="6552728"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15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ontrast in photography from the Contrast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3408"/>
            <a:ext cx="7272808" cy="770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17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ntrast from the Contrast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76672"/>
            <a:ext cx="6480720"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27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dirty="0"/>
              <a:t>EXPLORE DIFFERENT ANGLES</a:t>
            </a:r>
          </a:p>
        </p:txBody>
      </p:sp>
      <p:sp>
        <p:nvSpPr>
          <p:cNvPr id="26627" name="Rectangle 3"/>
          <p:cNvSpPr>
            <a:spLocks noGrp="1" noChangeArrowheads="1"/>
          </p:cNvSpPr>
          <p:nvPr>
            <p:ph idx="1"/>
          </p:nvPr>
        </p:nvSpPr>
        <p:spPr/>
        <p:txBody>
          <a:bodyPr>
            <a:normAutofit/>
          </a:bodyPr>
          <a:lstStyle/>
          <a:p>
            <a:r>
              <a:rPr lang="en-US" b="1" dirty="0">
                <a:solidFill>
                  <a:schemeClr val="bg1"/>
                </a:solidFill>
              </a:rPr>
              <a:t>Shoot from other than your eye level</a:t>
            </a:r>
          </a:p>
          <a:p>
            <a:r>
              <a:rPr lang="en-US" b="1" dirty="0">
                <a:solidFill>
                  <a:schemeClr val="bg1"/>
                </a:solidFill>
              </a:rPr>
              <a:t>Using other VANTAGE POINTS gives a whole different perspective; ex photos taken from </a:t>
            </a:r>
            <a:r>
              <a:rPr lang="en-US" b="1" u="sng" dirty="0">
                <a:solidFill>
                  <a:schemeClr val="bg1"/>
                </a:solidFill>
              </a:rPr>
              <a:t>below</a:t>
            </a:r>
            <a:r>
              <a:rPr lang="en-US" b="1" dirty="0">
                <a:solidFill>
                  <a:schemeClr val="bg1"/>
                </a:solidFill>
              </a:rPr>
              <a:t> the subject make it appear bigger/superior.  </a:t>
            </a:r>
          </a:p>
          <a:p>
            <a:r>
              <a:rPr lang="en-US" b="1" dirty="0">
                <a:solidFill>
                  <a:schemeClr val="bg1"/>
                </a:solidFill>
              </a:rPr>
              <a:t>The opposite applies to photos taken from above</a:t>
            </a:r>
          </a:p>
          <a:p>
            <a:r>
              <a:rPr lang="en-US" b="1" dirty="0">
                <a:solidFill>
                  <a:schemeClr val="bg1"/>
                </a:solidFill>
              </a:rPr>
              <a:t>Experiment shooting from different/creative angles (below, above, inside, outside)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y Rhonda Callow - Angle Photography from the Capture Photos from Different Angl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92696"/>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63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hooting from different angles - by Rhonda Callow from the Capture Photos from Different Angles – Photography Composition Techniques image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6672"/>
            <a:ext cx="640871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07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productillus-h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5175"/>
            <a:ext cx="7842250"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dirty="0"/>
              <a:t>SETTING</a:t>
            </a:r>
          </a:p>
        </p:txBody>
      </p:sp>
      <p:sp>
        <p:nvSpPr>
          <p:cNvPr id="28675" name="Rectangle 3"/>
          <p:cNvSpPr>
            <a:spLocks noGrp="1" noChangeArrowheads="1"/>
          </p:cNvSpPr>
          <p:nvPr>
            <p:ph idx="1"/>
          </p:nvPr>
        </p:nvSpPr>
        <p:spPr/>
        <p:txBody>
          <a:bodyPr>
            <a:normAutofit/>
          </a:bodyPr>
          <a:lstStyle/>
          <a:p>
            <a:r>
              <a:rPr lang="en-US" sz="2800" b="1" dirty="0"/>
              <a:t>Give clues that tell where you took the picture</a:t>
            </a:r>
          </a:p>
          <a:p>
            <a:r>
              <a:rPr lang="en-US" sz="2800" b="1" dirty="0"/>
              <a:t>Clues can appear in foreground and background</a:t>
            </a:r>
          </a:p>
          <a:p>
            <a:r>
              <a:rPr lang="en-US" sz="2800" b="1" dirty="0"/>
              <a:t>Trim away excess background so that only the essence of the place remains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DLS3-D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eneral_news-hm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0"/>
            <a:ext cx="47529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30725" name="Rectangle 5"/>
          <p:cNvSpPr>
            <a:spLocks noGrp="1" noChangeArrowheads="1"/>
          </p:cNvSpPr>
          <p:nvPr>
            <p:ph type="ctrTitle"/>
          </p:nvPr>
        </p:nvSpPr>
        <p:spPr/>
        <p:txBody>
          <a:bodyPr>
            <a:normAutofit fontScale="90000"/>
          </a:bodyPr>
          <a:lstStyle/>
          <a:p>
            <a:r>
              <a:rPr lang="en-US"/>
              <a:t>Analyze all techniques used in these photos</a:t>
            </a:r>
          </a:p>
        </p:txBody>
      </p:sp>
      <p:sp>
        <p:nvSpPr>
          <p:cNvPr id="30726" name="Rectangle 6"/>
          <p:cNvSpPr>
            <a:spLocks noGrp="1" noChangeArrowheads="1"/>
          </p:cNvSpPr>
          <p:nvPr>
            <p:ph type="subTitle" idx="1"/>
          </p:nvPr>
        </p:nvSpPr>
        <p:spPr>
          <a:xfrm flipV="1">
            <a:off x="1371600" y="5638800"/>
            <a:ext cx="6400800" cy="95250"/>
          </a:xfrm>
        </p:spPr>
        <p:txBody>
          <a:bodyPr>
            <a:normAutofit fontScale="25000" lnSpcReduction="20000"/>
          </a:bodyPr>
          <a:lstStyle/>
          <a:p>
            <a:pPr>
              <a:lnSpc>
                <a:spcPct val="80000"/>
              </a:lnSpc>
            </a:pPr>
            <a:endParaRPr lang="en-US" sz="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PNS2-K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pictoria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66750"/>
            <a:ext cx="7620000" cy="552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eneral_news-h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49300"/>
            <a:ext cx="7620000" cy="535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SAS2-BL_520x345x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attack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6769100"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enriqu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692150"/>
            <a:ext cx="4465638" cy="554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attack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60350"/>
            <a:ext cx="4535487" cy="6264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portrai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63600"/>
            <a:ext cx="7620000" cy="513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5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Nguy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25538"/>
            <a:ext cx="6767513"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notabl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908050"/>
            <a:ext cx="5616575"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untitledtienmin 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23963"/>
            <a:ext cx="7010400" cy="441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7272338" cy="4392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0</TotalTime>
  <Words>833</Words>
  <Application>Microsoft Office PowerPoint</Application>
  <PresentationFormat>On-screen Show (4:3)</PresentationFormat>
  <Paragraphs>90</Paragraphs>
  <Slides>58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Tw Cen MT</vt:lpstr>
      <vt:lpstr>Thatch</vt:lpstr>
      <vt:lpstr>THE LANGUAGE OF PHOTOGRAPHY</vt:lpstr>
      <vt:lpstr>A PICTURE MUST TELL A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INFO</vt:lpstr>
      <vt:lpstr>PowerPoint Presentation</vt:lpstr>
      <vt:lpstr>There are some basic techniques used to make THE COMPOSITION (arrangement of elements) of photographs more effective</vt:lpstr>
      <vt:lpstr>FRAMING</vt:lpstr>
      <vt:lpstr>PowerPoint Presentation</vt:lpstr>
      <vt:lpstr>PowerPoint Presentation</vt:lpstr>
      <vt:lpstr>PowerPoint Presentation</vt:lpstr>
      <vt:lpstr>USING LINES</vt:lpstr>
      <vt:lpstr>LINES</vt:lpstr>
      <vt:lpstr>PowerPoint Presentation</vt:lpstr>
      <vt:lpstr>LINES contd.</vt:lpstr>
      <vt:lpstr>PowerPoint Presentation</vt:lpstr>
      <vt:lpstr>More lines</vt:lpstr>
      <vt:lpstr>PowerPoint Presentation</vt:lpstr>
      <vt:lpstr>PowerPoint Presentation</vt:lpstr>
      <vt:lpstr>Lines contd.</vt:lpstr>
      <vt:lpstr>PowerPoint Presentation</vt:lpstr>
      <vt:lpstr>PowerPoint Presentation</vt:lpstr>
      <vt:lpstr>lines</vt:lpstr>
      <vt:lpstr>PowerPoint Presentation</vt:lpstr>
      <vt:lpstr>PowerPoint Presentation</vt:lpstr>
      <vt:lpstr>Rule of Thirds</vt:lpstr>
      <vt:lpstr>PowerPoint Presentation</vt:lpstr>
      <vt:lpstr>PowerPoint Presentation</vt:lpstr>
      <vt:lpstr>PowerPoint Presentation</vt:lpstr>
      <vt:lpstr>IN GROUP SHOTS</vt:lpstr>
      <vt:lpstr>PowerPoint Presentation</vt:lpstr>
      <vt:lpstr>FILL THE FRAME </vt:lpstr>
      <vt:lpstr>PowerPoint Presentation</vt:lpstr>
      <vt:lpstr>PowerPoint Presentation</vt:lpstr>
      <vt:lpstr>CONTRAST</vt:lpstr>
      <vt:lpstr>PowerPoint Presentation</vt:lpstr>
      <vt:lpstr>PowerPoint Presentation</vt:lpstr>
      <vt:lpstr>PowerPoint Presentation</vt:lpstr>
      <vt:lpstr>EXPLORE DIFFERENT ANGLES</vt:lpstr>
      <vt:lpstr>PowerPoint Presentation</vt:lpstr>
      <vt:lpstr>PowerPoint Presentation</vt:lpstr>
      <vt:lpstr>PowerPoint Presentation</vt:lpstr>
      <vt:lpstr>SETTING</vt:lpstr>
      <vt:lpstr>PowerPoint Presentation</vt:lpstr>
      <vt:lpstr>Analyze all techniques used in these photos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horndel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 PHOTOGRAPHY</dc:title>
  <dc:creator>M. Horn-DeLuca</dc:creator>
  <cp:lastModifiedBy>Phil Neuendorff</cp:lastModifiedBy>
  <cp:revision>21</cp:revision>
  <cp:lastPrinted>2011-02-07T21:53:40Z</cp:lastPrinted>
  <dcterms:created xsi:type="dcterms:W3CDTF">2006-02-10T03:01:35Z</dcterms:created>
  <dcterms:modified xsi:type="dcterms:W3CDTF">2018-11-13T14:23:45Z</dcterms:modified>
</cp:coreProperties>
</file>