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9" r:id="rId4"/>
    <p:sldId id="258" r:id="rId5"/>
    <p:sldId id="262" r:id="rId6"/>
    <p:sldId id="279" r:id="rId7"/>
    <p:sldId id="257" r:id="rId8"/>
    <p:sldId id="260" r:id="rId9"/>
    <p:sldId id="268" r:id="rId10"/>
    <p:sldId id="270" r:id="rId11"/>
    <p:sldId id="261" r:id="rId12"/>
    <p:sldId id="281" r:id="rId13"/>
    <p:sldId id="282" r:id="rId14"/>
    <p:sldId id="283" r:id="rId15"/>
    <p:sldId id="284" r:id="rId16"/>
    <p:sldId id="272" r:id="rId17"/>
    <p:sldId id="274" r:id="rId18"/>
    <p:sldId id="267" r:id="rId19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FF00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68377-5387-4C5D-BFD7-BA47FF258E5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263D-89B0-454E-943B-9B1DABAC262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87440-7E09-48FF-A306-9981165B7C0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A0B40-063D-428D-B4C4-2333EB5F50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E0E83-9A6A-4E52-BD7F-F5C513C59DF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82BC0-E67D-4A74-A610-F7A0FE7315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9F068-A712-4149-B254-7AD81A403C2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A0CCC-7576-46C1-9E75-2CAB1EE17D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1288-FA84-4E27-A702-2964FD60143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41E27-54E7-42CB-9887-3D3FE6CFC43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5255E-1BC5-4C79-BDEE-534FB770C0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C30631-EFC9-47F8-9C23-E3259D7B549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dana.ucc.nau.edu/~hiking-p/AA%20images/beta_gregory_pack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maps/place/Mantario+Trail+-+South+Trailhead/@49.801793,-95.184367,15z/data=!4m2!3m1!1s0x52be2c8d6740ea2b:0x8bcd250ac4de37e!6m1!1e1" TargetMode="External"/><Relationship Id="rId2" Type="http://schemas.openxmlformats.org/officeDocument/2006/relationships/hyperlink" Target="https://www.wildernesssupply.ca/mantario-trail-hiking-gui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ldernesssupply.ca/mantario-trail-hiking-guid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6934200" cy="1470025"/>
          </a:xfrm>
          <a:solidFill>
            <a:schemeClr val="bg2">
              <a:alpha val="39999"/>
            </a:schemeClr>
          </a:solidFill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Outdoor Education Hiking Trip May 22-24 2019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181600"/>
            <a:ext cx="4800600" cy="838200"/>
          </a:xfrm>
          <a:solidFill>
            <a:schemeClr val="bg2">
              <a:alpha val="39999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accent3"/>
                </a:solidFill>
              </a:rPr>
              <a:t>Grade 10: </a:t>
            </a:r>
            <a:br>
              <a:rPr lang="en-US" sz="2800" b="1" dirty="0">
                <a:solidFill>
                  <a:schemeClr val="accent3"/>
                </a:solidFill>
              </a:rPr>
            </a:br>
            <a:r>
              <a:rPr lang="en-US" sz="2800" b="1" dirty="0">
                <a:solidFill>
                  <a:schemeClr val="accent3"/>
                </a:solidFill>
              </a:rPr>
              <a:t>The </a:t>
            </a:r>
            <a:r>
              <a:rPr lang="en-US" sz="2800" b="1" dirty="0" err="1">
                <a:solidFill>
                  <a:schemeClr val="accent3"/>
                </a:solidFill>
              </a:rPr>
              <a:t>Mantario</a:t>
            </a:r>
            <a:r>
              <a:rPr lang="en-US" sz="2800" b="1" dirty="0">
                <a:solidFill>
                  <a:schemeClr val="accent3"/>
                </a:solidFill>
              </a:rPr>
              <a:t> Trail</a:t>
            </a:r>
          </a:p>
          <a:p>
            <a:pPr eaLnBrk="1" hangingPunct="1">
              <a:lnSpc>
                <a:spcPct val="80000"/>
              </a:lnSpc>
            </a:pPr>
            <a:endParaRPr lang="en-CA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b="1"/>
              <a:t>Trip Rules and Regulations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  <a:solidFill>
            <a:schemeClr val="accent1"/>
          </a:solidFill>
          <a:ln w="63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200" b="1" dirty="0"/>
          </a:p>
          <a:p>
            <a:pPr eaLnBrk="1" hangingPunct="1">
              <a:lnSpc>
                <a:spcPct val="80000"/>
              </a:lnSpc>
            </a:pPr>
            <a:r>
              <a:rPr lang="en-GB" sz="2200" b="1" dirty="0"/>
              <a:t>Participation</a:t>
            </a:r>
            <a:r>
              <a:rPr lang="en-GB" sz="2200" dirty="0"/>
              <a:t>: Full participation and a positive attitude are expected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b="1" dirty="0"/>
              <a:t>Attendance</a:t>
            </a:r>
            <a:r>
              <a:rPr lang="en-GB" sz="2000" dirty="0"/>
              <a:t>: be punctual and is compulsory for all activities</a:t>
            </a:r>
            <a:endParaRPr lang="en-GB" sz="2200" dirty="0"/>
          </a:p>
          <a:p>
            <a:pPr eaLnBrk="1" hangingPunct="1">
              <a:lnSpc>
                <a:spcPct val="80000"/>
              </a:lnSpc>
            </a:pPr>
            <a:r>
              <a:rPr lang="en-GB" sz="2200" dirty="0"/>
              <a:t>All campers are expected to help with chores such as: doing dishes, keeping the camp clean and tidy, packing gear and tents, carrying team gear, helping with general camp chores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Cell Phones: Limited service and personal time. 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/>
              <a:t>Students only allowed in his or her own tent after sundown.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u="sng" dirty="0"/>
              <a:t>No food is allowed in Tents!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/>
              <a:t>No one should leave the camp area.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/>
              <a:t>Footwear must be worn at all times in camp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/>
              <a:t>All actives near water are supervised.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828800" y="6248400"/>
            <a:ext cx="5410200" cy="393700"/>
          </a:xfrm>
          <a:prstGeom prst="rect">
            <a:avLst/>
          </a:prstGeom>
          <a:solidFill>
            <a:schemeClr val="bg2">
              <a:alpha val="6117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400" b="1"/>
              <a:t>School Rules apply at all times.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/>
              <a:t>Food</a:t>
            </a:r>
            <a:endParaRPr lang="en-CA"/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685800" y="1401763"/>
            <a:ext cx="4876800" cy="5047536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 Three days = 7 meals plus one ( extra stay in extreme weather)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Menu planning sessions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No coolers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Limit 2-3 cans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All garbage is carried back by group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Cooking on buddy burners.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3C0C9-2E70-4A07-8671-929EE9A2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Suggested Packing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56E5C-A91F-47FE-B98E-DF020BB5E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u="sng" dirty="0"/>
              <a:t>CLOTHING</a:t>
            </a:r>
            <a:endParaRPr lang="en-CA" sz="1400" dirty="0"/>
          </a:p>
          <a:p>
            <a:pPr lvl="0"/>
            <a:r>
              <a:rPr lang="en-US" sz="1400" b="1" dirty="0"/>
              <a:t>Rain gear</a:t>
            </a:r>
            <a:r>
              <a:rPr lang="en-US" sz="1400" dirty="0"/>
              <a:t>--water proof pants and jacket. Hood is preferable.</a:t>
            </a:r>
            <a:endParaRPr lang="en-CA" sz="1400" dirty="0"/>
          </a:p>
          <a:p>
            <a:pPr lvl="0"/>
            <a:r>
              <a:rPr lang="en-US" sz="1400" b="1" dirty="0"/>
              <a:t>Toque </a:t>
            </a:r>
            <a:endParaRPr lang="en-CA" sz="1400" dirty="0"/>
          </a:p>
          <a:p>
            <a:pPr lvl="0"/>
            <a:r>
              <a:rPr lang="en-US" sz="1400" b="1" dirty="0"/>
              <a:t>gloves </a:t>
            </a:r>
          </a:p>
          <a:p>
            <a:pPr lvl="0"/>
            <a:r>
              <a:rPr lang="en-US" sz="1400" b="1" dirty="0"/>
              <a:t>Comfortable sturdy hiking boots--</a:t>
            </a:r>
            <a:r>
              <a:rPr lang="en-US" sz="1400" dirty="0"/>
              <a:t>NOT NEW – work them in to help prevent blisters</a:t>
            </a:r>
            <a:endParaRPr lang="en-CA" sz="1400" dirty="0"/>
          </a:p>
          <a:p>
            <a:pPr lvl="0"/>
            <a:r>
              <a:rPr lang="en-US" sz="1400" b="1" dirty="0"/>
              <a:t>Socks – </a:t>
            </a:r>
            <a:r>
              <a:rPr lang="en-US" sz="1400" dirty="0"/>
              <a:t>blended material if possible – 2/day to keep feet dry</a:t>
            </a:r>
            <a:endParaRPr lang="en-CA" sz="1400" dirty="0"/>
          </a:p>
          <a:p>
            <a:pPr lvl="0"/>
            <a:r>
              <a:rPr lang="en-US" sz="1400" b="1" dirty="0"/>
              <a:t>polypropylene/</a:t>
            </a:r>
            <a:r>
              <a:rPr lang="en-US" sz="1400" b="1" dirty="0" err="1"/>
              <a:t>capilene</a:t>
            </a:r>
            <a:r>
              <a:rPr lang="en-US" sz="1400" b="1" dirty="0"/>
              <a:t> top and bottom underwear or other first layer long underwear. </a:t>
            </a:r>
            <a:endParaRPr lang="en-CA" sz="1400" dirty="0"/>
          </a:p>
          <a:p>
            <a:pPr lvl="0"/>
            <a:r>
              <a:rPr lang="en-US" sz="1400" b="1" dirty="0"/>
              <a:t>wool or fleece pants – </a:t>
            </a:r>
            <a:r>
              <a:rPr lang="en-US" sz="1400" dirty="0"/>
              <a:t>(sweatpants)</a:t>
            </a:r>
            <a:r>
              <a:rPr lang="en-US" sz="1400" b="1" dirty="0"/>
              <a:t> </a:t>
            </a:r>
            <a:r>
              <a:rPr lang="en-US" sz="1400" dirty="0"/>
              <a:t> </a:t>
            </a:r>
            <a:endParaRPr lang="en-CA" sz="1400" dirty="0"/>
          </a:p>
          <a:p>
            <a:pPr lvl="0"/>
            <a:r>
              <a:rPr lang="en-US" sz="1400" b="1" dirty="0"/>
              <a:t>lightweight long pants and/or wind layer</a:t>
            </a:r>
            <a:r>
              <a:rPr lang="en-US" sz="1400" dirty="0"/>
              <a:t> (slush/track pants)</a:t>
            </a:r>
            <a:endParaRPr lang="en-CA" sz="1400" dirty="0"/>
          </a:p>
          <a:p>
            <a:pPr lvl="0"/>
            <a:r>
              <a:rPr lang="en-US" sz="1400" b="1" dirty="0"/>
              <a:t>Shorts</a:t>
            </a:r>
            <a:r>
              <a:rPr lang="en-US" sz="1400" dirty="0"/>
              <a:t> </a:t>
            </a:r>
            <a:endParaRPr lang="en-CA" sz="1400" dirty="0"/>
          </a:p>
          <a:p>
            <a:pPr lvl="0"/>
            <a:r>
              <a:rPr lang="en-US" sz="1400" b="1" dirty="0"/>
              <a:t>Extra underwear</a:t>
            </a:r>
            <a:r>
              <a:rPr lang="en-US" sz="1400" dirty="0"/>
              <a:t> </a:t>
            </a:r>
            <a:endParaRPr lang="en-CA" sz="1400" dirty="0"/>
          </a:p>
          <a:p>
            <a:pPr lvl="0"/>
            <a:r>
              <a:rPr lang="en-US" sz="1400" b="1" dirty="0"/>
              <a:t>Long sleeve shirt</a:t>
            </a:r>
            <a:r>
              <a:rPr lang="en-US" sz="1400" dirty="0"/>
              <a:t> </a:t>
            </a:r>
            <a:endParaRPr lang="en-CA" sz="1400" dirty="0"/>
          </a:p>
          <a:p>
            <a:pPr lvl="0"/>
            <a:r>
              <a:rPr lang="en-US" sz="1400" b="1" dirty="0"/>
              <a:t>Short sleeve shirts</a:t>
            </a:r>
            <a:r>
              <a:rPr lang="en-US" sz="1400" dirty="0"/>
              <a:t> – 2-3</a:t>
            </a:r>
            <a:endParaRPr lang="en-CA" sz="1400" dirty="0"/>
          </a:p>
          <a:p>
            <a:pPr lvl="0"/>
            <a:r>
              <a:rPr lang="en-US" sz="1400" b="1" dirty="0"/>
              <a:t>Sweatshirt or fleece jacket</a:t>
            </a:r>
            <a:r>
              <a:rPr lang="en-US" sz="1400" dirty="0"/>
              <a:t> </a:t>
            </a:r>
            <a:endParaRPr lang="en-CA" sz="1400" dirty="0"/>
          </a:p>
          <a:p>
            <a:pPr lvl="0"/>
            <a:r>
              <a:rPr lang="en-US" sz="1400" b="1" dirty="0"/>
              <a:t>Bandanna(s)</a:t>
            </a:r>
            <a:r>
              <a:rPr lang="en-US" sz="1400" dirty="0"/>
              <a:t> – optional</a:t>
            </a:r>
            <a:endParaRPr lang="en-CA" sz="1400" dirty="0"/>
          </a:p>
          <a:p>
            <a:pPr lvl="0"/>
            <a:r>
              <a:rPr lang="en-US" sz="1400" b="1" dirty="0"/>
              <a:t>Hat</a:t>
            </a:r>
            <a:endParaRPr lang="en-CA" sz="1400" dirty="0"/>
          </a:p>
          <a:p>
            <a:pPr lvl="0"/>
            <a:r>
              <a:rPr lang="en-US" sz="1400" b="1" dirty="0"/>
              <a:t>Swim suit</a:t>
            </a:r>
            <a:r>
              <a:rPr lang="en-US" sz="1400" dirty="0"/>
              <a:t>--optional </a:t>
            </a:r>
            <a:endParaRPr lang="en-CA" sz="1400" dirty="0"/>
          </a:p>
          <a:p>
            <a:pPr lvl="0"/>
            <a:r>
              <a:rPr lang="en-US" sz="1400" b="1" dirty="0"/>
              <a:t>Lightweight shoes, sandals, or moccasins for camp and/or stream crossings (</a:t>
            </a:r>
            <a:r>
              <a:rPr lang="en-US" sz="1400" b="1" dirty="0" err="1"/>
              <a:t>Tevas</a:t>
            </a:r>
            <a:r>
              <a:rPr lang="en-US" sz="1400" b="1" dirty="0"/>
              <a:t> or Crocs are perfect)</a:t>
            </a:r>
            <a:r>
              <a:rPr lang="en-US" sz="1400" dirty="0"/>
              <a:t> </a:t>
            </a:r>
            <a:endParaRPr lang="en-CA" sz="1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7316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9A5D-0F54-41BA-AF53-FA62F19F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Packing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ACBAD-9700-492B-B910-F9CA9168F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400" b="1" u="sng" dirty="0"/>
              <a:t>PERSONAL GEAR</a:t>
            </a:r>
            <a:endParaRPr lang="en-CA" sz="1400" dirty="0"/>
          </a:p>
          <a:p>
            <a:pPr lvl="0"/>
            <a:r>
              <a:rPr lang="en-US" sz="1400" b="1" dirty="0"/>
              <a:t>Backpack—</a:t>
            </a:r>
            <a:r>
              <a:rPr lang="en-US" sz="1400" dirty="0"/>
              <a:t>provided if needed </a:t>
            </a:r>
            <a:endParaRPr lang="en-CA" sz="1400" dirty="0"/>
          </a:p>
          <a:p>
            <a:pPr lvl="0"/>
            <a:r>
              <a:rPr lang="en-US" sz="1400" b="1" dirty="0"/>
              <a:t>Sleeping pad</a:t>
            </a:r>
            <a:r>
              <a:rPr lang="en-US" sz="1400" dirty="0"/>
              <a:t>--provided </a:t>
            </a:r>
            <a:endParaRPr lang="en-CA" sz="1400" dirty="0"/>
          </a:p>
          <a:p>
            <a:pPr lvl="0"/>
            <a:r>
              <a:rPr lang="en-US" sz="1400" b="1" dirty="0"/>
              <a:t>Sleeping bag</a:t>
            </a:r>
            <a:r>
              <a:rPr lang="en-US" sz="1400" dirty="0"/>
              <a:t>--down, polar guard, </a:t>
            </a:r>
            <a:r>
              <a:rPr lang="en-US" sz="1400" dirty="0" err="1"/>
              <a:t>holofil</a:t>
            </a:r>
            <a:r>
              <a:rPr lang="en-US" sz="1400" dirty="0"/>
              <a:t>, </a:t>
            </a:r>
          </a:p>
          <a:p>
            <a:pPr lvl="0"/>
            <a:r>
              <a:rPr lang="en-US" sz="1400" b="1" dirty="0"/>
              <a:t>Personal first aid kit </a:t>
            </a:r>
            <a:r>
              <a:rPr lang="en-US" sz="1400" dirty="0"/>
              <a:t>-- prescriptions, basic first aid, moleskin. </a:t>
            </a:r>
            <a:endParaRPr lang="en-CA" sz="1400" dirty="0"/>
          </a:p>
          <a:p>
            <a:pPr lvl="0"/>
            <a:r>
              <a:rPr lang="en-US" sz="1400" b="1" dirty="0"/>
              <a:t>Drinking cup (tin cup)</a:t>
            </a:r>
            <a:r>
              <a:rPr lang="en-US" sz="1400" dirty="0"/>
              <a:t>--big enough for a large hot drink. </a:t>
            </a:r>
            <a:endParaRPr lang="en-CA" sz="1400" dirty="0"/>
          </a:p>
          <a:p>
            <a:pPr lvl="0"/>
            <a:r>
              <a:rPr lang="en-US" sz="1400" b="1" dirty="0"/>
              <a:t>Toilet paper</a:t>
            </a:r>
            <a:r>
              <a:rPr lang="en-US" sz="1400" dirty="0"/>
              <a:t>--one of the definite essentials </a:t>
            </a:r>
            <a:endParaRPr lang="en-CA" sz="1400" dirty="0"/>
          </a:p>
          <a:p>
            <a:pPr lvl="0"/>
            <a:r>
              <a:rPr lang="en-US" sz="1400" b="1" dirty="0"/>
              <a:t>Water bottles</a:t>
            </a:r>
            <a:r>
              <a:rPr lang="en-US" sz="1400" dirty="0"/>
              <a:t>—stainless steel/Nalgene is the best. Full at beginning of trip. </a:t>
            </a:r>
            <a:endParaRPr lang="en-CA" sz="1400" dirty="0"/>
          </a:p>
          <a:p>
            <a:pPr lvl="0"/>
            <a:r>
              <a:rPr lang="en-US" sz="1400" b="1" dirty="0"/>
              <a:t>Flashlight/Headlamp</a:t>
            </a:r>
            <a:r>
              <a:rPr lang="en-US" sz="1400" dirty="0"/>
              <a:t>--lightweight, extra batteries. Two small disposable ones are fine. </a:t>
            </a:r>
            <a:endParaRPr lang="en-CA" sz="1400" dirty="0"/>
          </a:p>
          <a:p>
            <a:pPr lvl="0"/>
            <a:r>
              <a:rPr lang="en-US" sz="1400" b="1" dirty="0"/>
              <a:t>Eating Utensils</a:t>
            </a:r>
            <a:r>
              <a:rPr lang="en-US" sz="1400" dirty="0"/>
              <a:t>—Non-breakable spoon, fork, knife, plate, bowl </a:t>
            </a:r>
            <a:endParaRPr lang="en-CA" sz="1400" dirty="0"/>
          </a:p>
          <a:p>
            <a:pPr lvl="0"/>
            <a:r>
              <a:rPr lang="en-US" sz="1400" b="1" dirty="0"/>
              <a:t>Waterproof matches or butane lighter(s) (We will have some)</a:t>
            </a:r>
            <a:r>
              <a:rPr lang="en-US" sz="1400" dirty="0"/>
              <a:t> </a:t>
            </a:r>
            <a:endParaRPr lang="en-CA" sz="1400" dirty="0"/>
          </a:p>
          <a:p>
            <a:pPr lvl="0"/>
            <a:r>
              <a:rPr lang="en-US" sz="1400" b="1" dirty="0"/>
              <a:t>Sunglasses</a:t>
            </a:r>
            <a:r>
              <a:rPr lang="en-US" sz="1400" dirty="0"/>
              <a:t> </a:t>
            </a:r>
            <a:endParaRPr lang="en-CA" sz="1400" dirty="0"/>
          </a:p>
          <a:p>
            <a:pPr lvl="0"/>
            <a:r>
              <a:rPr lang="en-US" sz="1400" b="1" dirty="0"/>
              <a:t>Sunscreen</a:t>
            </a:r>
            <a:endParaRPr lang="en-CA" sz="1400" dirty="0"/>
          </a:p>
          <a:p>
            <a:pPr lvl="0"/>
            <a:r>
              <a:rPr lang="en-US" sz="1400" b="1" dirty="0"/>
              <a:t>Bug repellent</a:t>
            </a:r>
            <a:endParaRPr lang="en-CA" sz="1400" dirty="0"/>
          </a:p>
          <a:p>
            <a:pPr lvl="0"/>
            <a:r>
              <a:rPr lang="en-US" sz="1400" b="1" dirty="0"/>
              <a:t>Toiletries</a:t>
            </a:r>
            <a:r>
              <a:rPr lang="en-US" sz="1400" dirty="0"/>
              <a:t>--toothbrush, toothpaste, </a:t>
            </a:r>
            <a:r>
              <a:rPr lang="en-US" sz="1400" dirty="0" err="1"/>
              <a:t>deodarent</a:t>
            </a:r>
            <a:r>
              <a:rPr lang="en-US" sz="1400" dirty="0"/>
              <a:t>, soap etc.</a:t>
            </a:r>
            <a:endParaRPr lang="en-CA" sz="1400" dirty="0"/>
          </a:p>
          <a:p>
            <a:pPr lvl="0"/>
            <a:r>
              <a:rPr lang="en-US" sz="1400" b="1" dirty="0"/>
              <a:t>Pocket knife</a:t>
            </a:r>
            <a:endParaRPr lang="en-CA" sz="1400" dirty="0"/>
          </a:p>
          <a:p>
            <a:pPr lvl="0"/>
            <a:r>
              <a:rPr lang="en-US" sz="1400" b="1" dirty="0"/>
              <a:t>Whistle</a:t>
            </a:r>
            <a:endParaRPr lang="en-CA" sz="1400" dirty="0"/>
          </a:p>
          <a:p>
            <a:pPr lvl="0"/>
            <a:r>
              <a:rPr lang="en-US" sz="1400" b="1" dirty="0"/>
              <a:t>Small towel</a:t>
            </a:r>
            <a:endParaRPr lang="en-CA" sz="1400" dirty="0"/>
          </a:p>
          <a:p>
            <a:pPr lvl="0"/>
            <a:r>
              <a:rPr lang="en-US" sz="1400" b="1" dirty="0"/>
              <a:t>Poncho/garbage bags</a:t>
            </a:r>
            <a:endParaRPr lang="en-CA" sz="1400" dirty="0"/>
          </a:p>
          <a:p>
            <a:pPr marL="0" indent="0">
              <a:buNone/>
            </a:pP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509541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6BB2-CBE4-403E-B268-FD05B61B3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Packing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1ECEC-1C8C-49DC-90F1-6BFC0F737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sz="1400" b="1" u="sng" dirty="0"/>
              <a:t>OPTIONAL EQUIPMENT</a:t>
            </a:r>
            <a:endParaRPr lang="en-CA" sz="1400" dirty="0"/>
          </a:p>
          <a:p>
            <a:r>
              <a:rPr lang="en-US" sz="1400" b="1" dirty="0"/>
              <a:t>Notebook</a:t>
            </a:r>
            <a:r>
              <a:rPr lang="en-US" sz="1400" dirty="0"/>
              <a:t> </a:t>
            </a:r>
            <a:r>
              <a:rPr lang="en-US" sz="1400" b="1" dirty="0"/>
              <a:t>Pencil/pen</a:t>
            </a:r>
            <a:endParaRPr lang="en-CA" sz="1400" dirty="0"/>
          </a:p>
          <a:p>
            <a:pPr lvl="0"/>
            <a:r>
              <a:rPr lang="en-CA" sz="1400" b="1" dirty="0"/>
              <a:t>Book</a:t>
            </a:r>
            <a:endParaRPr lang="en-CA" sz="1400" dirty="0"/>
          </a:p>
          <a:p>
            <a:pPr lvl="0"/>
            <a:r>
              <a:rPr lang="en-US" sz="1400" b="1" dirty="0"/>
              <a:t>Mini games, cards</a:t>
            </a:r>
            <a:r>
              <a:rPr lang="en-US" sz="1400" dirty="0"/>
              <a:t> </a:t>
            </a:r>
          </a:p>
          <a:p>
            <a:pPr lvl="0"/>
            <a:r>
              <a:rPr lang="en-US" sz="1400" b="1" dirty="0"/>
              <a:t>Pocket Knife</a:t>
            </a:r>
            <a:br>
              <a:rPr lang="en-US" sz="1400" b="1" dirty="0"/>
            </a:br>
            <a:endParaRPr lang="en-US" sz="1400" b="1" dirty="0"/>
          </a:p>
          <a:p>
            <a:r>
              <a:rPr lang="en-US" sz="1400" b="1" u="sng" dirty="0"/>
              <a:t>ESSENTIAL EQUIPMENT FOR HIKER TEAMS/</a:t>
            </a:r>
            <a:r>
              <a:rPr lang="en-CA" sz="1400" b="1" u="sng" dirty="0"/>
              <a:t>SUPERVISORS    (Divided in teams)</a:t>
            </a:r>
            <a:endParaRPr lang="en-CA" sz="1400" b="1" dirty="0"/>
          </a:p>
          <a:p>
            <a:pPr lvl="0"/>
            <a:r>
              <a:rPr lang="en-US" sz="1200" b="1" dirty="0"/>
              <a:t>tent w/rain fly</a:t>
            </a:r>
            <a:r>
              <a:rPr lang="en-US" sz="1200" dirty="0"/>
              <a:t>--inspected by trip leader, full cover fly </a:t>
            </a:r>
            <a:endParaRPr lang="en-CA" sz="1200" dirty="0"/>
          </a:p>
          <a:p>
            <a:pPr lvl="0"/>
            <a:r>
              <a:rPr lang="en-US" sz="1200" b="1" dirty="0"/>
              <a:t>tent stakes</a:t>
            </a:r>
            <a:r>
              <a:rPr lang="en-US" sz="1200" dirty="0"/>
              <a:t> </a:t>
            </a:r>
            <a:endParaRPr lang="en-CA" sz="1200" dirty="0"/>
          </a:p>
          <a:p>
            <a:r>
              <a:rPr lang="en-US" sz="1200" b="1" dirty="0"/>
              <a:t>stove</a:t>
            </a:r>
            <a:r>
              <a:rPr lang="en-US" sz="1200" dirty="0"/>
              <a:t> w/</a:t>
            </a:r>
            <a:r>
              <a:rPr lang="en-US" sz="1200" b="1" dirty="0"/>
              <a:t>extra fuel</a:t>
            </a:r>
            <a:r>
              <a:rPr lang="en-US" sz="1200" dirty="0"/>
              <a:t> </a:t>
            </a:r>
            <a:r>
              <a:rPr lang="en-US" sz="1200" b="1" dirty="0"/>
              <a:t>(provided)</a:t>
            </a:r>
            <a:endParaRPr lang="en-CA" sz="1200" dirty="0"/>
          </a:p>
          <a:p>
            <a:r>
              <a:rPr lang="en-US" sz="1200" b="1" dirty="0"/>
              <a:t>cook set</a:t>
            </a:r>
            <a:r>
              <a:rPr lang="en-US" sz="1200" dirty="0"/>
              <a:t>--</a:t>
            </a:r>
            <a:r>
              <a:rPr lang="en-US" sz="1200" b="1" dirty="0"/>
              <a:t>if cooking as a team (provided)</a:t>
            </a:r>
            <a:endParaRPr lang="en-CA" sz="1200" b="1" dirty="0"/>
          </a:p>
          <a:p>
            <a:pPr lvl="0"/>
            <a:r>
              <a:rPr lang="en-US" sz="1200" b="1" dirty="0"/>
              <a:t>scrubby and biodegradable soap (small amount)</a:t>
            </a:r>
            <a:r>
              <a:rPr lang="en-US" sz="1200" dirty="0"/>
              <a:t> </a:t>
            </a:r>
            <a:endParaRPr lang="en-CA" sz="1200" dirty="0"/>
          </a:p>
          <a:p>
            <a:pPr lvl="0"/>
            <a:r>
              <a:rPr lang="en-US" sz="1200" b="1" dirty="0"/>
              <a:t>water filters/pump/tablets (provided)</a:t>
            </a:r>
            <a:endParaRPr lang="en-CA" sz="1200" dirty="0"/>
          </a:p>
          <a:p>
            <a:pPr lvl="0"/>
            <a:r>
              <a:rPr lang="en-US" sz="1200" b="1" dirty="0"/>
              <a:t>rope for hanging bear bag/tying tarps</a:t>
            </a:r>
            <a:r>
              <a:rPr lang="en-US" sz="1200" dirty="0"/>
              <a:t> </a:t>
            </a:r>
            <a:endParaRPr lang="en-CA" sz="1200" dirty="0"/>
          </a:p>
          <a:p>
            <a:r>
              <a:rPr lang="en-US" sz="1200" b="1" dirty="0"/>
              <a:t>map and compass (provided)</a:t>
            </a:r>
            <a:endParaRPr lang="en-CA" sz="1200" dirty="0"/>
          </a:p>
          <a:p>
            <a:pPr lvl="0"/>
            <a:r>
              <a:rPr lang="en-US" sz="1200" b="1" dirty="0"/>
              <a:t>tarp</a:t>
            </a:r>
            <a:endParaRPr lang="en-CA" sz="1200" dirty="0"/>
          </a:p>
          <a:p>
            <a:pPr lvl="0"/>
            <a:r>
              <a:rPr lang="en-US" sz="1200" b="1" dirty="0"/>
              <a:t>first-aid kit</a:t>
            </a:r>
            <a:endParaRPr lang="en-CA" sz="1200" dirty="0"/>
          </a:p>
          <a:p>
            <a:pPr lvl="0"/>
            <a:r>
              <a:rPr lang="en-US" sz="1200" b="1" dirty="0"/>
              <a:t>Food (students will create menu plan as teams)</a:t>
            </a:r>
            <a:endParaRPr lang="en-CA" sz="1200" dirty="0"/>
          </a:p>
          <a:p>
            <a:pPr lvl="0"/>
            <a:endParaRPr lang="en-CA" sz="1600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3917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B98E-9A40-41BB-9C15-1E5FCC91C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708527"/>
            <a:ext cx="8229600" cy="1143000"/>
          </a:xfrm>
        </p:spPr>
        <p:txBody>
          <a:bodyPr/>
          <a:lstStyle/>
          <a:p>
            <a:r>
              <a:rPr lang="en-CA" dirty="0"/>
              <a:t>How to Pack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99990F-7604-4A9D-A3E4-32504DA3C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" y="2595294"/>
            <a:ext cx="8388096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SUGGESTIONS</a:t>
            </a:r>
            <a:endParaRPr kumimoji="0" lang="en-CA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Remove all unnecessary packaging from any items, especially food. Packaging creates litter that may be hard to manage. Repack items in zip lock bags with any instructions inside bag.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Follow the layering system of dressing making sure to follow the gear list Campers should pack their own gear under supervision and practicing is a great idea. The more you pack and repack at home the better you will be in the field.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Sturdy zip-lock bags are good for storing food. Use one as a trash bag also.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Blue jeans are uncomfortable and dangerous when wet. DO NOT BRING THEM.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reasonable, hike in shorts and change into pile/wool/rain pants for cool evening.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final loaded backpack should weigh between 30 and 40 pounds. Forty pounds is quite heavy...aim for thirty.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Waterproof everything and pack items separately in bag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Get accustomed to the idea of wearing the same article of clothing more than once.</a:t>
            </a:r>
          </a:p>
          <a:p>
            <a:pPr eaLnBrk="0" hangingPunct="0">
              <a:buFontTx/>
              <a:buChar char="•"/>
            </a:pPr>
            <a:r>
              <a:rPr lang="en-US" altLang="en-US" sz="1400" b="1" dirty="0">
                <a:latin typeface="Arial" panose="020B0604020202020204" pitchFamily="34" charset="0"/>
              </a:rPr>
              <a:t>Carabiners are great for attaching things like your water bottle to exterior of backpack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Lastly, try to keep matters as simple as possible so everything is easy to find and re-pack.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COMPACTABILITY(BULK) AND WEIGHT ARE KEY WHEN SELECTING YOUR CLOTHING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 descr="http://dana.ucc.nau.edu/~hiking-p/AA%20images/beta_gregory_pack.jpg">
            <a:extLst>
              <a:ext uri="{FF2B5EF4-FFF2-40B4-BE49-F238E27FC236}">
                <a16:creationId xmlns:a16="http://schemas.microsoft.com/office/drawing/2014/main" id="{C5512F4C-FA48-4B4A-A195-3AF010CA9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98927"/>
            <a:ext cx="1905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94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Gr. 10 Camp Trip Itinerary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64162"/>
          </a:xfrm>
          <a:solidFill>
            <a:schemeClr val="accent1">
              <a:alpha val="76862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Day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7:30am	Bus Transportation to South parking lot &gt;Trail </a:t>
            </a:r>
            <a:r>
              <a:rPr lang="en-US" sz="1600" b="1" dirty="0" err="1"/>
              <a:t>Enterance</a:t>
            </a:r>
            <a:endParaRPr 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9:30 	Gear-up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9:45 	Begin Hike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11:45 	Water/Snack Break/Lunch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2:30 	Caribou Lake Arrival and Camp Set up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3pm	Snack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3:30 	Explore area and Instruction and free time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                5:30 	Dinner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                6:30	Fear Factor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8:00	Ring of Fire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Day 2 	8:00am 	Breakfast/ Cleanup/Pack-up Site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10:00 	Day Hike to Marion Lake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12:30 	Lunch/Cleanup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3pm 	Arrive at Caribou West &gt;set-up site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                3:30	Free Time/Fish/games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5:30	Supper/Cleanup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7:00	Fear Factor 2/Survivor Man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8:00	Ring of Fire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         11pm	Cleanup and to Tents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dirty="0"/>
              <a:t>	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Gr. 10 Camp Trip Itinerary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352800"/>
          </a:xfrm>
          <a:solidFill>
            <a:schemeClr val="accent1">
              <a:alpha val="67842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	</a:t>
            </a:r>
            <a:r>
              <a:rPr lang="en-US" sz="2000" b="1" dirty="0"/>
              <a:t>Day 3</a:t>
            </a:r>
            <a:r>
              <a:rPr lang="en-US" b="1" dirty="0"/>
              <a:t>			</a:t>
            </a:r>
          </a:p>
          <a:p>
            <a:pPr eaLnBrk="1" hangingPunct="1">
              <a:buFontTx/>
              <a:buNone/>
            </a:pPr>
            <a:r>
              <a:rPr lang="en-US" b="1" dirty="0"/>
              <a:t>		</a:t>
            </a:r>
            <a:r>
              <a:rPr lang="en-US" sz="2000" dirty="0"/>
              <a:t>7:00	Wakeup Breakfast Camp Cleanup-group use area, 		pack tents, grounds, gear etc.</a:t>
            </a:r>
          </a:p>
          <a:p>
            <a:pPr eaLnBrk="1" hangingPunct="1">
              <a:buFontTx/>
              <a:buNone/>
            </a:pPr>
            <a:r>
              <a:rPr lang="en-US" sz="2000" dirty="0"/>
              <a:t>		9  am 	Hike Back to Bus </a:t>
            </a:r>
          </a:p>
          <a:p>
            <a:pPr eaLnBrk="1" hangingPunct="1">
              <a:buFontTx/>
              <a:buNone/>
            </a:pPr>
            <a:r>
              <a:rPr lang="en-US" sz="2000" dirty="0"/>
              <a:t>		2 pm	Transportation back to Winnipeg</a:t>
            </a:r>
          </a:p>
          <a:p>
            <a:pPr eaLnBrk="1" hangingPunct="1">
              <a:buFontTx/>
              <a:buNone/>
            </a:pPr>
            <a:r>
              <a:rPr lang="en-US" sz="2000" dirty="0"/>
              <a:t>             4 pm	Pick-up from school (They will call home when on bus)</a:t>
            </a:r>
          </a:p>
        </p:txBody>
      </p:sp>
      <p:pic>
        <p:nvPicPr>
          <p:cNvPr id="13316" name="Picture 4" descr="MCj028553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724400"/>
            <a:ext cx="358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7200" cy="94456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/>
              <a:t>Forms Needed by May 1</a:t>
            </a:r>
            <a:endParaRPr lang="en-CA" dirty="0"/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457200" y="1524000"/>
            <a:ext cx="8077200" cy="1323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Parental Consent Form for Trip – Permission Click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Out of School Medical Information Form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Return all forms and Payment to: Mr. Neuendorff</a:t>
            </a: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5600" y="3581400"/>
            <a:ext cx="3352800" cy="25146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/>
              <a:t>Outdoor Education at R.E.C.</a:t>
            </a:r>
            <a:endParaRPr lang="en-CA" dirty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  <a:solidFill>
            <a:schemeClr val="accent1"/>
          </a:solidFill>
          <a:ln w="63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Expose students to nature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Teach outdoor/safety skills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Appreciation for our wilderness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Recreation opportunities in and with the environment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B5B2B5-22E0-41EC-8D9E-FA8DCD09C7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592" r="25045"/>
          <a:stretch/>
        </p:blipFill>
        <p:spPr>
          <a:xfrm>
            <a:off x="6705600" y="2133600"/>
            <a:ext cx="1600200" cy="20780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>
                <a:solidFill>
                  <a:schemeClr val="tx1"/>
                </a:solidFill>
              </a:rPr>
              <a:t>Risks</a:t>
            </a:r>
            <a:endParaRPr lang="en-CA" b="1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  <a:solidFill>
            <a:schemeClr val="accent1"/>
          </a:solidFill>
          <a:ln w="63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Reduce risk through: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			-Planning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			-Supervision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			-Communication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			-Instruction and assessment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			-Proper safety equipment</a:t>
            </a:r>
            <a:endParaRPr lang="en-CA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General risks 	-Cuts, bruises, Slips and falls, sickness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Water		-Drinking Water, Drowning or near drowning, 		*Shallow water and rocks (Always supervised near water)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Environmental	-Sunburn, Dehydration, Hypothermia, Poison Ivy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Wildlife		-bears, rodents, bugs and other animals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/>
              <a:t>Safety &amp; Emergency Precautions</a:t>
            </a:r>
            <a:endParaRPr lang="en-CA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  <a:solidFill>
            <a:schemeClr val="accent1"/>
          </a:solidFill>
          <a:ln w="63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/>
            <a:r>
              <a:rPr lang="en-US" sz="2400" dirty="0"/>
              <a:t>Canoe and Hiking Route pre-tripped by staff</a:t>
            </a:r>
          </a:p>
          <a:p>
            <a:pPr eaLnBrk="1" hangingPunct="1"/>
            <a:r>
              <a:rPr lang="en-US" sz="2400" dirty="0"/>
              <a:t>DNR notified of our departure/arrival</a:t>
            </a:r>
          </a:p>
          <a:p>
            <a:pPr eaLnBrk="1" hangingPunct="1"/>
            <a:r>
              <a:rPr lang="en-US" sz="2400" dirty="0"/>
              <a:t>Shoes worn at all times at Camp</a:t>
            </a:r>
          </a:p>
          <a:p>
            <a:pPr eaLnBrk="1" hangingPunct="1"/>
            <a:r>
              <a:rPr lang="en-US" sz="2400" dirty="0"/>
              <a:t>Staff to student ratio of 1:8</a:t>
            </a:r>
          </a:p>
          <a:p>
            <a:pPr eaLnBrk="1" hangingPunct="1"/>
            <a:r>
              <a:rPr lang="en-US" sz="2400" dirty="0"/>
              <a:t>Lead/ trail in radio contact</a:t>
            </a:r>
          </a:p>
          <a:p>
            <a:pPr eaLnBrk="1" hangingPunct="1"/>
            <a:r>
              <a:rPr lang="en-US" sz="2400" dirty="0"/>
              <a:t>Wilderness Frist Aid Cert. and First Aid Kit</a:t>
            </a:r>
          </a:p>
          <a:p>
            <a:pPr eaLnBrk="1" hangingPunct="1"/>
            <a:r>
              <a:rPr lang="en-US" sz="2400" dirty="0"/>
              <a:t>Students hike inside instructors</a:t>
            </a:r>
          </a:p>
          <a:p>
            <a:pPr eaLnBrk="1" hangingPunct="1"/>
            <a:r>
              <a:rPr lang="en-US" sz="2400" dirty="0"/>
              <a:t>Within Cell range (school contact/home daily)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/>
              <a:t>Location</a:t>
            </a:r>
            <a:endParaRPr lang="en-CA"/>
          </a:p>
        </p:txBody>
      </p:sp>
      <p:sp>
        <p:nvSpPr>
          <p:cNvPr id="614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5410200"/>
          </a:xfrm>
          <a:solidFill>
            <a:schemeClr val="accent1">
              <a:alpha val="6196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>
              <a:hlinkClick r:id="rId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err="1">
                <a:highlight>
                  <a:srgbClr val="FFFF00"/>
                </a:highlight>
                <a:hlinkClick r:id="rId2"/>
              </a:rPr>
              <a:t>Mantario</a:t>
            </a:r>
            <a:r>
              <a:rPr lang="en-US" sz="3600" dirty="0">
                <a:highlight>
                  <a:srgbClr val="FFFF00"/>
                </a:highlight>
                <a:hlinkClick r:id="rId2"/>
              </a:rPr>
              <a:t> Trail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hlinkClick r:id="rId2"/>
              </a:rPr>
              <a:t>https://www.wildernesssupply.ca/mantario-trail-hiking-guide</a:t>
            </a:r>
            <a:endParaRPr lang="en-US" sz="2400" dirty="0"/>
          </a:p>
          <a:p>
            <a:r>
              <a:rPr lang="en-US" sz="2400" b="1" dirty="0"/>
              <a:t>The South Trailhead</a:t>
            </a:r>
          </a:p>
          <a:p>
            <a:r>
              <a:rPr lang="en-US" sz="2400" i="1" u="sng" dirty="0">
                <a:hlinkClick r:id="rId3" tooltip="Mantario South Trailhead Google Maps"/>
              </a:rPr>
              <a:t>South Trailhead </a:t>
            </a:r>
            <a:r>
              <a:rPr lang="en-US" sz="2400" i="1" u="sng" dirty="0"/>
              <a:t>-</a:t>
            </a:r>
            <a:r>
              <a:rPr lang="en-US" sz="2400" dirty="0"/>
              <a:t>The south trailhead parking lot is approximately 2 hours from Winnipeg &gt; Hwy 44 turnoff to West Hawk Lake. Turn left at the stop sign to continue on Hwy 44, then right onto Hwy 312.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South Trailhead to Caribou Junction &gt; </a:t>
            </a:r>
            <a:br>
              <a:rPr lang="en-US" sz="2400" b="1" dirty="0"/>
            </a:br>
            <a:r>
              <a:rPr lang="en-US" sz="2400" b="1" dirty="0"/>
              <a:t>From Caribou East to Marion Lake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/>
              <a:t>Location</a:t>
            </a:r>
            <a:endParaRPr lang="en-CA"/>
          </a:p>
        </p:txBody>
      </p:sp>
      <p:sp>
        <p:nvSpPr>
          <p:cNvPr id="614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5410200"/>
          </a:xfrm>
          <a:solidFill>
            <a:schemeClr val="accent1">
              <a:alpha val="6196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>
              <a:hlinkClick r:id="rId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err="1">
                <a:highlight>
                  <a:srgbClr val="FFFF00"/>
                </a:highlight>
                <a:hlinkClick r:id="rId2"/>
              </a:rPr>
              <a:t>Mantario</a:t>
            </a:r>
            <a:r>
              <a:rPr lang="en-US" sz="3600" dirty="0">
                <a:highlight>
                  <a:srgbClr val="FFFF00"/>
                </a:highlight>
                <a:hlinkClick r:id="rId2"/>
              </a:rPr>
              <a:t> Trail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hlinkClick r:id="rId2"/>
              </a:rPr>
              <a:t>https://www.wildernesssupply.ca/mantario-trail-hiking-guide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marL="0" indent="0">
              <a:buNone/>
            </a:pPr>
            <a:r>
              <a:rPr lang="en-US" sz="2000" b="1" dirty="0"/>
              <a:t>The Route</a:t>
            </a:r>
          </a:p>
          <a:p>
            <a:pPr marL="0" indent="0">
              <a:buNone/>
            </a:pPr>
            <a:r>
              <a:rPr lang="en-US" sz="2000" b="1" dirty="0"/>
              <a:t>1. South Trailhead to Caribou Junction</a:t>
            </a:r>
          </a:p>
          <a:p>
            <a:r>
              <a:rPr lang="en-US" sz="2000" b="1" dirty="0"/>
              <a:t>Distance: 7.2km. Official estimated hiking time: 3 hrs.</a:t>
            </a:r>
          </a:p>
          <a:p>
            <a:pPr marL="0" indent="0">
              <a:buNone/>
            </a:pPr>
            <a:r>
              <a:rPr lang="en-US" sz="2000" b="1" dirty="0"/>
              <a:t>2. Caribou Junction to Caribou East Campsite</a:t>
            </a:r>
          </a:p>
          <a:p>
            <a:r>
              <a:rPr lang="en-US" sz="2000" b="1" dirty="0"/>
              <a:t>Distance: 5.1km. Official estimated hiking time: 1 </a:t>
            </a:r>
            <a:r>
              <a:rPr lang="en-US" sz="2000" b="1" dirty="0" err="1"/>
              <a:t>hr</a:t>
            </a:r>
            <a:r>
              <a:rPr lang="en-US" sz="2000" b="1" dirty="0"/>
              <a:t> 45 mins</a:t>
            </a:r>
          </a:p>
          <a:p>
            <a:pPr marL="0" indent="0">
              <a:buNone/>
            </a:pPr>
            <a:r>
              <a:rPr lang="en-US" sz="2000" b="1" dirty="0"/>
              <a:t>3. From Caribou East to Marion Lake</a:t>
            </a:r>
          </a:p>
          <a:p>
            <a:r>
              <a:rPr lang="en-US" sz="2000" b="1" dirty="0"/>
              <a:t>Distance: 6.5km. Official estimated hiking time: 2.5 hrs.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01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/>
              <a:t>Pre Trip Sessions</a:t>
            </a:r>
            <a:endParaRPr lang="en-CA" sz="4000"/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533400" y="1143000"/>
            <a:ext cx="8229600" cy="5410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Packing and Navigation-</a:t>
            </a:r>
            <a:r>
              <a:rPr lang="en-US" sz="2400" dirty="0"/>
              <a:t> gear checklists, waterproofing, map and compass instruction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Food and Menu planning</a:t>
            </a:r>
            <a:r>
              <a:rPr lang="en-US" sz="2400" dirty="0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	– what types of food, where to buy how to pack/prepare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	and	store food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/>
              <a:t>Hiking Practice – Buns Creek and local walks </a:t>
            </a:r>
            <a:r>
              <a:rPr lang="en-US" sz="2400" dirty="0"/>
              <a:t>– we will do a few longer walks and a variety of workouts.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/>
              <a:t>Gear</a:t>
            </a:r>
            <a:endParaRPr lang="en-CA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57200" y="1371600"/>
            <a:ext cx="8229600" cy="5181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/>
              <a:t>Provided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Buddy Burners, fuel, water purification pumps/tablets. School can provide some backpacks, foam mattresses, tents.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spcBef>
                <a:spcPct val="20000"/>
              </a:spcBef>
            </a:pPr>
            <a:r>
              <a:rPr lang="en-US" sz="2400" b="1" dirty="0"/>
              <a:t>Needed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Sleeping bag, camp foam,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	personal items, Proper Hiking Footwear                      HAT and RAINGEAR.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Students will be given a gear list. Please try to </a:t>
            </a:r>
            <a:r>
              <a:rPr lang="en-US" sz="2400" u="sng" dirty="0"/>
              <a:t>borrow</a:t>
            </a:r>
            <a:r>
              <a:rPr lang="en-US" sz="2400" dirty="0"/>
              <a:t> </a:t>
            </a:r>
            <a:r>
              <a:rPr lang="en-US" sz="2400" u="sng" dirty="0"/>
              <a:t>rather than buy</a:t>
            </a:r>
            <a:r>
              <a:rPr lang="en-US" sz="2400" dirty="0"/>
              <a:t> gear you may not use again.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Ctr="1"/>
          <a:lstStyle/>
          <a:p>
            <a:pPr eaLnBrk="1" hangingPunct="1"/>
            <a:r>
              <a:rPr lang="en-US" sz="4000" b="1"/>
              <a:t>The Students Responsibilities:</a:t>
            </a:r>
            <a:endParaRPr lang="en-CA" sz="40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b="1"/>
          </a:p>
          <a:p>
            <a:pPr eaLnBrk="1" hangingPunct="1">
              <a:lnSpc>
                <a:spcPct val="90000"/>
              </a:lnSpc>
            </a:pPr>
            <a:r>
              <a:rPr lang="en-US" b="1"/>
              <a:t>To attend at </a:t>
            </a:r>
            <a:r>
              <a:rPr lang="en-US" b="1" u="sng"/>
              <a:t>all</a:t>
            </a:r>
            <a:r>
              <a:rPr lang="en-US" b="1"/>
              <a:t> pre-trip sessions</a:t>
            </a:r>
          </a:p>
          <a:p>
            <a:pPr eaLnBrk="1" hangingPunct="1">
              <a:lnSpc>
                <a:spcPct val="90000"/>
              </a:lnSpc>
            </a:pPr>
            <a:endParaRPr lang="en-US" b="1"/>
          </a:p>
          <a:p>
            <a:pPr eaLnBrk="1" hangingPunct="1">
              <a:lnSpc>
                <a:spcPct val="90000"/>
              </a:lnSpc>
            </a:pPr>
            <a:r>
              <a:rPr lang="en-US" b="1"/>
              <a:t>Practice “No trace Camping” Ethics</a:t>
            </a:r>
          </a:p>
          <a:p>
            <a:pPr eaLnBrk="1" hangingPunct="1">
              <a:lnSpc>
                <a:spcPct val="90000"/>
              </a:lnSpc>
            </a:pPr>
            <a:endParaRPr lang="en-US" b="1"/>
          </a:p>
          <a:p>
            <a:pPr eaLnBrk="1" hangingPunct="1">
              <a:lnSpc>
                <a:spcPct val="90000"/>
              </a:lnSpc>
            </a:pPr>
            <a:r>
              <a:rPr lang="en-US" b="1"/>
              <a:t>To follow and abide by all rules</a:t>
            </a:r>
          </a:p>
          <a:p>
            <a:pPr eaLnBrk="1" hangingPunct="1">
              <a:lnSpc>
                <a:spcPct val="90000"/>
              </a:lnSpc>
            </a:pPr>
            <a:endParaRPr lang="en-US" b="1"/>
          </a:p>
          <a:p>
            <a:pPr eaLnBrk="1" hangingPunct="1">
              <a:lnSpc>
                <a:spcPct val="90000"/>
              </a:lnSpc>
            </a:pPr>
            <a:r>
              <a:rPr lang="en-US" b="1"/>
              <a:t>To work as a team member</a:t>
            </a:r>
          </a:p>
          <a:p>
            <a:pPr eaLnBrk="1" hangingPunct="1">
              <a:lnSpc>
                <a:spcPct val="90000"/>
              </a:lnSpc>
            </a:pPr>
            <a:endParaRPr lang="en-CA" b="1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Microsoft Office PowerPoint</Application>
  <PresentationFormat>On-screen Show (4:3)</PresentationFormat>
  <Paragraphs>208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Default Design</vt:lpstr>
      <vt:lpstr>Outdoor Education Hiking Trip May 22-24 2019</vt:lpstr>
      <vt:lpstr>Outdoor Education at R.E.C.</vt:lpstr>
      <vt:lpstr>Risks</vt:lpstr>
      <vt:lpstr>Safety &amp; Emergency Precautions</vt:lpstr>
      <vt:lpstr>Location</vt:lpstr>
      <vt:lpstr>Location</vt:lpstr>
      <vt:lpstr>Pre Trip Sessions</vt:lpstr>
      <vt:lpstr>Gear</vt:lpstr>
      <vt:lpstr>The Students Responsibilities:</vt:lpstr>
      <vt:lpstr>Trip Rules and Regulations</vt:lpstr>
      <vt:lpstr>Food</vt:lpstr>
      <vt:lpstr>Suggested Packing List</vt:lpstr>
      <vt:lpstr>Packing List</vt:lpstr>
      <vt:lpstr>Packing List</vt:lpstr>
      <vt:lpstr>How to Pack</vt:lpstr>
      <vt:lpstr>Gr. 10 Camp Trip Itinerary</vt:lpstr>
      <vt:lpstr>Gr. 10 Camp Trip Itinerary</vt:lpstr>
      <vt:lpstr>Forms Needed by May 1</vt:lpstr>
    </vt:vector>
  </TitlesOfParts>
  <Company>River East Transcona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9 Canoe Trip 2008</dc:title>
  <dc:creator>dsmith</dc:creator>
  <cp:lastModifiedBy>Phil Neuendorff</cp:lastModifiedBy>
  <cp:revision>55</cp:revision>
  <dcterms:created xsi:type="dcterms:W3CDTF">2008-03-26T19:37:21Z</dcterms:created>
  <dcterms:modified xsi:type="dcterms:W3CDTF">2019-04-16T20:30:42Z</dcterms:modified>
  <cp:contentStatus/>
</cp:coreProperties>
</file>